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8288000" cy="10287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League Spartan" pitchFamily="2" charset="77"/>
      <p:regular r:id="rId43"/>
      <p:bold r:id="rId44"/>
    </p:embeddedFont>
    <p:embeddedFont>
      <p:font typeface="Roboto" panose="02000000000000000000" pitchFamily="2" charset="0"/>
      <p:regular r:id="rId45"/>
      <p:bold r:id="rId46"/>
      <p:italic r:id="rId47"/>
      <p:boldItalic r:id="rId48"/>
    </p:embeddedFont>
    <p:embeddedFont>
      <p:font typeface="Roboto Bold" panose="02000000000000000000" pitchFamily="2" charset="0"/>
      <p:regular r:id="rId49"/>
      <p:bold r:id="rId50"/>
    </p:embeddedFont>
    <p:embeddedFont>
      <p:font typeface="Roboto Bold Italics" panose="02000000000000000000" pitchFamily="2" charset="0"/>
      <p:regular r:id="rId51"/>
      <p:bold r:id="rId52"/>
      <p:italic r:id="rId53"/>
      <p:boldItalic r:id="rId54"/>
    </p:embeddedFont>
    <p:embeddedFont>
      <p:font typeface="Roboto Medium" panose="02000000000000000000" pitchFamily="2" charset="0"/>
      <p:regular r:id="rId55"/>
      <p: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32" autoAdjust="0"/>
  </p:normalViewPr>
  <p:slideViewPr>
    <p:cSldViewPr>
      <p:cViewPr varScale="1">
        <p:scale>
          <a:sx n="71" d="100"/>
          <a:sy n="71" d="100"/>
        </p:scale>
        <p:origin x="76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" TargetMode="External"/><Relationship Id="rId2" Type="http://schemas.openxmlformats.org/officeDocument/2006/relationships/hyperlink" Target="https://github.com/rfordatascience/tidytuesday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30daychartchallenge.org" TargetMode="External"/><Relationship Id="rId4" Type="http://schemas.openxmlformats.org/officeDocument/2006/relationships/hyperlink" Target="https://www.cedricscherer.com/2019/08/05/a-ggplot2-tutorial-for-beautiful-plotting-in-r/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63779" y="2652013"/>
            <a:ext cx="11861260" cy="3369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70"/>
              </a:lnSpc>
            </a:pPr>
            <a:r>
              <a:rPr lang="en-US" sz="6900" spc="-69">
                <a:solidFill>
                  <a:srgbClr val="014F8E"/>
                </a:solidFill>
                <a:latin typeface="League Spartan Bold"/>
              </a:rPr>
              <a:t>Using Better Visualisations to Elevate Your Data Insights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398040" y="8755507"/>
            <a:ext cx="11861260" cy="502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3976"/>
              </a:lnSpc>
            </a:pPr>
            <a:r>
              <a:rPr lang="en-US" sz="2800">
                <a:solidFill>
                  <a:srgbClr val="014F8E"/>
                </a:solidFill>
                <a:latin typeface="Roboto"/>
              </a:rPr>
              <a:t>Mansi Aggarwal | WWCode Dev Summit: BlockDataPy  | 2023</a:t>
            </a:r>
          </a:p>
        </p:txBody>
      </p:sp>
      <p:sp>
        <p:nvSpPr>
          <p:cNvPr id="4" name="AutoShape 4"/>
          <p:cNvSpPr/>
          <p:nvPr/>
        </p:nvSpPr>
        <p:spPr>
          <a:xfrm>
            <a:off x="4363779" y="6590684"/>
            <a:ext cx="1986320" cy="194919"/>
          </a:xfrm>
          <a:prstGeom prst="rect">
            <a:avLst/>
          </a:prstGeom>
          <a:solidFill>
            <a:srgbClr val="FCEA00"/>
          </a:solidFill>
        </p:spPr>
      </p:sp>
      <p:sp>
        <p:nvSpPr>
          <p:cNvPr id="5" name="Freeform 5"/>
          <p:cNvSpPr/>
          <p:nvPr/>
        </p:nvSpPr>
        <p:spPr>
          <a:xfrm>
            <a:off x="1123999" y="1028700"/>
            <a:ext cx="1228062" cy="1056134"/>
          </a:xfrm>
          <a:custGeom>
            <a:avLst/>
            <a:gdLst/>
            <a:ahLst/>
            <a:cxnLst/>
            <a:rect l="l" t="t" r="r" b="b"/>
            <a:pathLst>
              <a:path w="1228062" h="1056134">
                <a:moveTo>
                  <a:pt x="0" y="0"/>
                </a:moveTo>
                <a:lnTo>
                  <a:pt x="1228062" y="0"/>
                </a:lnTo>
                <a:lnTo>
                  <a:pt x="1228062" y="1056134"/>
                </a:lnTo>
                <a:lnTo>
                  <a:pt x="0" y="1056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3999" y="4483064"/>
            <a:ext cx="1271016" cy="1000636"/>
          </a:xfrm>
          <a:custGeom>
            <a:avLst/>
            <a:gdLst/>
            <a:ahLst/>
            <a:cxnLst/>
            <a:rect l="l" t="t" r="r" b="b"/>
            <a:pathLst>
              <a:path w="1271016" h="1000636">
                <a:moveTo>
                  <a:pt x="0" y="0"/>
                </a:moveTo>
                <a:lnTo>
                  <a:pt x="1271016" y="0"/>
                </a:lnTo>
                <a:lnTo>
                  <a:pt x="1271016" y="1000637"/>
                </a:lnTo>
                <a:lnTo>
                  <a:pt x="0" y="100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3999" y="2689144"/>
            <a:ext cx="1151181" cy="1140715"/>
          </a:xfrm>
          <a:custGeom>
            <a:avLst/>
            <a:gdLst/>
            <a:ahLst/>
            <a:cxnLst/>
            <a:rect l="l" t="t" r="r" b="b"/>
            <a:pathLst>
              <a:path w="1151181" h="1140715">
                <a:moveTo>
                  <a:pt x="0" y="0"/>
                </a:moveTo>
                <a:lnTo>
                  <a:pt x="1151180" y="0"/>
                </a:lnTo>
                <a:lnTo>
                  <a:pt x="1151180" y="1140716"/>
                </a:lnTo>
                <a:lnTo>
                  <a:pt x="0" y="11407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9773" y="6140926"/>
            <a:ext cx="1132288" cy="1289355"/>
          </a:xfrm>
          <a:custGeom>
            <a:avLst/>
            <a:gdLst/>
            <a:ahLst/>
            <a:cxnLst/>
            <a:rect l="l" t="t" r="r" b="b"/>
            <a:pathLst>
              <a:path w="1132288" h="1289355">
                <a:moveTo>
                  <a:pt x="0" y="0"/>
                </a:moveTo>
                <a:lnTo>
                  <a:pt x="1132288" y="0"/>
                </a:lnTo>
                <a:lnTo>
                  <a:pt x="1132288" y="1289354"/>
                </a:lnTo>
                <a:lnTo>
                  <a:pt x="0" y="1289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4637" y="8030355"/>
            <a:ext cx="1042560" cy="1042560"/>
          </a:xfrm>
          <a:custGeom>
            <a:avLst/>
            <a:gdLst/>
            <a:ahLst/>
            <a:cxnLst/>
            <a:rect l="l" t="t" r="r" b="b"/>
            <a:pathLst>
              <a:path w="1042560" h="1042560">
                <a:moveTo>
                  <a:pt x="0" y="0"/>
                </a:moveTo>
                <a:lnTo>
                  <a:pt x="1042560" y="0"/>
                </a:lnTo>
                <a:lnTo>
                  <a:pt x="1042560" y="1042560"/>
                </a:lnTo>
                <a:lnTo>
                  <a:pt x="0" y="1042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073181" cy="8229600"/>
          </a:xfrm>
          <a:custGeom>
            <a:avLst/>
            <a:gdLst/>
            <a:ahLst/>
            <a:cxnLst/>
            <a:rect l="l" t="t" r="r" b="b"/>
            <a:pathLst>
              <a:path w="6073181" h="8229600">
                <a:moveTo>
                  <a:pt x="0" y="0"/>
                </a:moveTo>
                <a:lnTo>
                  <a:pt x="6073181" y="0"/>
                </a:lnTo>
                <a:lnTo>
                  <a:pt x="607318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97308" y="5645259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PURPOSE</a:t>
            </a:r>
          </a:p>
        </p:txBody>
      </p:sp>
      <p:sp>
        <p:nvSpPr>
          <p:cNvPr id="4" name="Freeform 4"/>
          <p:cNvSpPr/>
          <p:nvPr/>
        </p:nvSpPr>
        <p:spPr>
          <a:xfrm>
            <a:off x="6197600" y="4184541"/>
            <a:ext cx="2614191" cy="790793"/>
          </a:xfrm>
          <a:custGeom>
            <a:avLst/>
            <a:gdLst/>
            <a:ahLst/>
            <a:cxnLst/>
            <a:rect l="l" t="t" r="r" b="b"/>
            <a:pathLst>
              <a:path w="2614191" h="790793">
                <a:moveTo>
                  <a:pt x="0" y="0"/>
                </a:moveTo>
                <a:lnTo>
                  <a:pt x="2614191" y="0"/>
                </a:lnTo>
                <a:lnTo>
                  <a:pt x="2614191" y="790793"/>
                </a:lnTo>
                <a:lnTo>
                  <a:pt x="0" y="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97308" y="4375259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CONTENT</a:t>
            </a:r>
          </a:p>
        </p:txBody>
      </p:sp>
      <p:sp>
        <p:nvSpPr>
          <p:cNvPr id="6" name="Freeform 6"/>
          <p:cNvSpPr/>
          <p:nvPr/>
        </p:nvSpPr>
        <p:spPr>
          <a:xfrm>
            <a:off x="6019800" y="3222298"/>
            <a:ext cx="2614191" cy="790793"/>
          </a:xfrm>
          <a:custGeom>
            <a:avLst/>
            <a:gdLst/>
            <a:ahLst/>
            <a:cxnLst/>
            <a:rect l="l" t="t" r="r" b="b"/>
            <a:pathLst>
              <a:path w="2614191" h="790793">
                <a:moveTo>
                  <a:pt x="0" y="0"/>
                </a:moveTo>
                <a:lnTo>
                  <a:pt x="2614191" y="0"/>
                </a:lnTo>
                <a:lnTo>
                  <a:pt x="2614191" y="790793"/>
                </a:lnTo>
                <a:lnTo>
                  <a:pt x="0" y="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97308" y="3413016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STRUCTURE</a:t>
            </a:r>
          </a:p>
        </p:txBody>
      </p:sp>
      <p:sp>
        <p:nvSpPr>
          <p:cNvPr id="8" name="Freeform 8"/>
          <p:cNvSpPr/>
          <p:nvPr/>
        </p:nvSpPr>
        <p:spPr>
          <a:xfrm>
            <a:off x="5704564" y="2260056"/>
            <a:ext cx="2929427" cy="886152"/>
          </a:xfrm>
          <a:custGeom>
            <a:avLst/>
            <a:gdLst/>
            <a:ahLst/>
            <a:cxnLst/>
            <a:rect l="l" t="t" r="r" b="b"/>
            <a:pathLst>
              <a:path w="2929427" h="886152">
                <a:moveTo>
                  <a:pt x="0" y="0"/>
                </a:moveTo>
                <a:lnTo>
                  <a:pt x="2929427" y="0"/>
                </a:lnTo>
                <a:lnTo>
                  <a:pt x="2929427" y="886151"/>
                </a:lnTo>
                <a:lnTo>
                  <a:pt x="0" y="8861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025908" y="2546132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FORMATTING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903692" y="2519979"/>
            <a:ext cx="3998337" cy="342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544"/>
              </a:lnSpc>
              <a:buFont typeface="Arial"/>
              <a:buChar char="•"/>
            </a:pPr>
            <a:r>
              <a:rPr lang="en-US" sz="3200">
                <a:solidFill>
                  <a:srgbClr val="014F8E"/>
                </a:solidFill>
                <a:latin typeface="Roboto"/>
              </a:rPr>
              <a:t>Helps highlight what's important</a:t>
            </a:r>
          </a:p>
          <a:p>
            <a:pPr marL="690881" lvl="1" indent="-345440">
              <a:lnSpc>
                <a:spcPts val="4544"/>
              </a:lnSpc>
              <a:buFont typeface="Arial"/>
              <a:buChar char="•"/>
            </a:pPr>
            <a:r>
              <a:rPr lang="en-US" sz="3200">
                <a:solidFill>
                  <a:srgbClr val="014F8E"/>
                </a:solidFill>
                <a:latin typeface="Roboto"/>
              </a:rPr>
              <a:t>Adds appeal and focus</a:t>
            </a:r>
          </a:p>
          <a:p>
            <a:pPr marL="690881" lvl="1" indent="-345440" algn="l">
              <a:lnSpc>
                <a:spcPts val="4544"/>
              </a:lnSpc>
              <a:buFont typeface="Arial"/>
              <a:buChar char="•"/>
            </a:pPr>
            <a:r>
              <a:rPr lang="en-US" sz="3200">
                <a:solidFill>
                  <a:srgbClr val="014F8E"/>
                </a:solidFill>
                <a:latin typeface="Roboto"/>
              </a:rPr>
              <a:t>Just like icing on a cake!</a:t>
            </a:r>
          </a:p>
        </p:txBody>
      </p:sp>
      <p:sp>
        <p:nvSpPr>
          <p:cNvPr id="11" name="Freeform 11"/>
          <p:cNvSpPr/>
          <p:nvPr/>
        </p:nvSpPr>
        <p:spPr>
          <a:xfrm>
            <a:off x="6197600" y="5454541"/>
            <a:ext cx="2614191" cy="790793"/>
          </a:xfrm>
          <a:custGeom>
            <a:avLst/>
            <a:gdLst/>
            <a:ahLst/>
            <a:cxnLst/>
            <a:rect l="l" t="t" r="r" b="b"/>
            <a:pathLst>
              <a:path w="2614191" h="790793">
                <a:moveTo>
                  <a:pt x="0" y="0"/>
                </a:moveTo>
                <a:lnTo>
                  <a:pt x="2614191" y="0"/>
                </a:lnTo>
                <a:lnTo>
                  <a:pt x="2614191" y="790793"/>
                </a:lnTo>
                <a:lnTo>
                  <a:pt x="0" y="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21255" y="1948843"/>
            <a:ext cx="6940550" cy="6389315"/>
          </a:xfrm>
          <a:custGeom>
            <a:avLst/>
            <a:gdLst/>
            <a:ahLst/>
            <a:cxnLst/>
            <a:rect l="l" t="t" r="r" b="b"/>
            <a:pathLst>
              <a:path w="6940550" h="6389315">
                <a:moveTo>
                  <a:pt x="0" y="0"/>
                </a:moveTo>
                <a:lnTo>
                  <a:pt x="6940550" y="0"/>
                </a:lnTo>
                <a:lnTo>
                  <a:pt x="6940550" y="6389314"/>
                </a:lnTo>
                <a:lnTo>
                  <a:pt x="0" y="6389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364853"/>
            <a:ext cx="7238576" cy="147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14F8E"/>
                </a:solidFill>
                <a:latin typeface="League Spartan"/>
              </a:rPr>
              <a:t>Raw data hardly conveys useful information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952776" y="1653554"/>
            <a:ext cx="9306524" cy="6979893"/>
          </a:xfrm>
          <a:custGeom>
            <a:avLst/>
            <a:gdLst/>
            <a:ahLst/>
            <a:cxnLst/>
            <a:rect l="l" t="t" r="r" b="b"/>
            <a:pathLst>
              <a:path w="9306524" h="6979893">
                <a:moveTo>
                  <a:pt x="0" y="0"/>
                </a:moveTo>
                <a:lnTo>
                  <a:pt x="9306524" y="0"/>
                </a:lnTo>
                <a:lnTo>
                  <a:pt x="9306524" y="6979892"/>
                </a:lnTo>
                <a:lnTo>
                  <a:pt x="0" y="69798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62333" y="2911584"/>
            <a:ext cx="6642619" cy="4463833"/>
            <a:chOff x="0" y="0"/>
            <a:chExt cx="8856825" cy="5951777"/>
          </a:xfrm>
        </p:grpSpPr>
        <p:sp>
          <p:nvSpPr>
            <p:cNvPr id="4" name="TextBox 4"/>
            <p:cNvSpPr txBox="1"/>
            <p:nvPr/>
          </p:nvSpPr>
          <p:spPr>
            <a:xfrm>
              <a:off x="0" y="38100"/>
              <a:ext cx="8856825" cy="28278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500"/>
                </a:lnSpc>
              </a:pPr>
              <a:r>
                <a:rPr lang="en-US" sz="5000" spc="-50">
                  <a:solidFill>
                    <a:srgbClr val="014F8E"/>
                  </a:solidFill>
                  <a:latin typeface="League Spartan"/>
                </a:rPr>
                <a:t>Good visualisations make information  accessible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81908"/>
              <a:ext cx="8856825" cy="276987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014F8E"/>
                  </a:solidFill>
                  <a:latin typeface="Roboto"/>
                </a:rPr>
                <a:t>We now know that</a:t>
              </a:r>
            </a:p>
            <a:p>
              <a:pPr marL="518162" lvl="1" indent="-25908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14F8E"/>
                  </a:solidFill>
                  <a:latin typeface="Roboto"/>
                </a:rPr>
                <a:t>this data has two variables - mothers' heights and daughters' heights</a:t>
              </a:r>
            </a:p>
            <a:p>
              <a:pPr marL="518162" lvl="1" indent="-259081">
                <a:lnSpc>
                  <a:spcPts val="3360"/>
                </a:lnSpc>
                <a:buFont typeface="Arial"/>
                <a:buChar char="•"/>
              </a:pPr>
              <a:r>
                <a:rPr lang="en-US" sz="2400">
                  <a:solidFill>
                    <a:srgbClr val="014F8E"/>
                  </a:solidFill>
                  <a:latin typeface="Roboto"/>
                </a:rPr>
                <a:t>there is a strong positive relationship between the two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CEA00"/>
          </a:solidFill>
        </p:spPr>
      </p:sp>
      <p:sp>
        <p:nvSpPr>
          <p:cNvPr id="3" name="TextBox 3"/>
          <p:cNvSpPr txBox="1"/>
          <p:nvPr/>
        </p:nvSpPr>
        <p:spPr>
          <a:xfrm>
            <a:off x="803699" y="923925"/>
            <a:ext cx="8641321" cy="761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79"/>
              </a:lnSpc>
            </a:pPr>
            <a:r>
              <a:rPr lang="en-US" sz="11599" spc="-115" dirty="0">
                <a:solidFill>
                  <a:srgbClr val="FFFFFF"/>
                </a:solidFill>
                <a:latin typeface="League Spartan Bold"/>
              </a:rPr>
              <a:t>But how to improve a standard chart?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0"/>
            <a:ext cx="9144000" cy="10287000"/>
          </a:xfrm>
          <a:prstGeom prst="rect">
            <a:avLst/>
          </a:prstGeom>
          <a:solidFill>
            <a:srgbClr val="FCEA00"/>
          </a:solidFill>
        </p:spPr>
      </p:sp>
      <p:sp>
        <p:nvSpPr>
          <p:cNvPr id="4" name="AutoShape 4"/>
          <p:cNvSpPr/>
          <p:nvPr/>
        </p:nvSpPr>
        <p:spPr>
          <a:xfrm>
            <a:off x="9445019" y="1028700"/>
            <a:ext cx="1106731" cy="186417"/>
          </a:xfrm>
          <a:prstGeom prst="rect">
            <a:avLst/>
          </a:prstGeom>
          <a:solidFill>
            <a:srgbClr val="014F8E"/>
          </a:solidFill>
        </p:spPr>
      </p:sp>
      <p:sp>
        <p:nvSpPr>
          <p:cNvPr id="5" name="TextBox 5"/>
          <p:cNvSpPr txBox="1"/>
          <p:nvPr/>
        </p:nvSpPr>
        <p:spPr>
          <a:xfrm>
            <a:off x="9445019" y="1300508"/>
            <a:ext cx="7814281" cy="7371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9949" lvl="1" indent="-374975">
              <a:lnSpc>
                <a:spcPts val="7398"/>
              </a:lnSpc>
              <a:buFont typeface="Arial"/>
              <a:buChar char="•"/>
            </a:pPr>
            <a:r>
              <a:rPr lang="en-US" sz="3473">
                <a:solidFill>
                  <a:srgbClr val="014F8E"/>
                </a:solidFill>
                <a:latin typeface="Roboto"/>
              </a:rPr>
              <a:t>Less is more - start simple!</a:t>
            </a:r>
          </a:p>
          <a:p>
            <a:pPr marL="749949" lvl="1" indent="-374975">
              <a:lnSpc>
                <a:spcPts val="7398"/>
              </a:lnSpc>
              <a:buFont typeface="Arial"/>
              <a:buChar char="•"/>
            </a:pPr>
            <a:r>
              <a:rPr lang="en-US" sz="3473">
                <a:solidFill>
                  <a:srgbClr val="014F8E"/>
                </a:solidFill>
                <a:latin typeface="Roboto"/>
              </a:rPr>
              <a:t>Use clear labels, titles (and subtitles)</a:t>
            </a:r>
          </a:p>
          <a:p>
            <a:pPr marL="749949" lvl="1" indent="-374975">
              <a:lnSpc>
                <a:spcPts val="7398"/>
              </a:lnSpc>
              <a:buFont typeface="Arial"/>
              <a:buChar char="•"/>
            </a:pPr>
            <a:r>
              <a:rPr lang="en-US" sz="3473">
                <a:solidFill>
                  <a:srgbClr val="014F8E"/>
                </a:solidFill>
                <a:latin typeface="Roboto"/>
              </a:rPr>
              <a:t>Customise your charts - using non-default colours and settings</a:t>
            </a:r>
          </a:p>
          <a:p>
            <a:pPr marL="749949" lvl="1" indent="-374975">
              <a:lnSpc>
                <a:spcPts val="7398"/>
              </a:lnSpc>
              <a:buFont typeface="Arial"/>
              <a:buChar char="•"/>
            </a:pPr>
            <a:r>
              <a:rPr lang="en-US" sz="3473">
                <a:solidFill>
                  <a:srgbClr val="014F8E"/>
                </a:solidFill>
                <a:latin typeface="Roboto"/>
              </a:rPr>
              <a:t>Emphasise key information</a:t>
            </a:r>
          </a:p>
          <a:p>
            <a:pPr marL="749949" lvl="1" indent="-374975">
              <a:lnSpc>
                <a:spcPts val="7398"/>
              </a:lnSpc>
              <a:buFont typeface="Arial"/>
              <a:buChar char="•"/>
            </a:pPr>
            <a:r>
              <a:rPr lang="en-US" sz="3473">
                <a:solidFill>
                  <a:srgbClr val="014F8E"/>
                </a:solidFill>
                <a:latin typeface="Roboto"/>
              </a:rPr>
              <a:t>Test for accessibility</a:t>
            </a:r>
          </a:p>
          <a:p>
            <a:pPr marL="749949" lvl="1" indent="-374975">
              <a:lnSpc>
                <a:spcPts val="7398"/>
              </a:lnSpc>
              <a:buFont typeface="Arial"/>
              <a:buChar char="•"/>
            </a:pPr>
            <a:r>
              <a:rPr lang="en-US" sz="3473">
                <a:solidFill>
                  <a:srgbClr val="014F8E"/>
                </a:solidFill>
                <a:latin typeface="Roboto"/>
              </a:rPr>
              <a:t>Seek feedback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F0F9B199-C106-03D6-9453-E26F03CDE71D}"/>
              </a:ext>
            </a:extLst>
          </p:cNvPr>
          <p:cNvSpPr txBox="1"/>
          <p:nvPr/>
        </p:nvSpPr>
        <p:spPr>
          <a:xfrm>
            <a:off x="803699" y="923925"/>
            <a:ext cx="8641321" cy="7615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079"/>
              </a:lnSpc>
            </a:pPr>
            <a:r>
              <a:rPr lang="en-US" sz="11599" spc="-115" dirty="0">
                <a:solidFill>
                  <a:srgbClr val="FFFFFF"/>
                </a:solidFill>
                <a:latin typeface="League Spartan Bold"/>
              </a:rPr>
              <a:t>But how to improve a standard chart?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68844" y="1547079"/>
            <a:ext cx="9590456" cy="7192842"/>
          </a:xfrm>
          <a:custGeom>
            <a:avLst/>
            <a:gdLst/>
            <a:ahLst/>
            <a:cxnLst/>
            <a:rect l="l" t="t" r="r" b="b"/>
            <a:pathLst>
              <a:path w="9590456" h="7192842">
                <a:moveTo>
                  <a:pt x="0" y="0"/>
                </a:moveTo>
                <a:lnTo>
                  <a:pt x="9590456" y="0"/>
                </a:lnTo>
                <a:lnTo>
                  <a:pt x="9590456" y="7192842"/>
                </a:lnTo>
                <a:lnTo>
                  <a:pt x="0" y="719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54443"/>
            <a:ext cx="6233477" cy="853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455"/>
              </a:lnSpc>
              <a:buFont typeface="Arial"/>
              <a:buChar char="•"/>
            </a:pPr>
            <a:r>
              <a:rPr lang="en-US" sz="3500">
                <a:solidFill>
                  <a:srgbClr val="014F8E"/>
                </a:solidFill>
                <a:latin typeface="Roboto"/>
              </a:rPr>
              <a:t>Non-default colour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68844" y="1547079"/>
            <a:ext cx="9590456" cy="7192842"/>
          </a:xfrm>
          <a:custGeom>
            <a:avLst/>
            <a:gdLst/>
            <a:ahLst/>
            <a:cxnLst/>
            <a:rect l="l" t="t" r="r" b="b"/>
            <a:pathLst>
              <a:path w="9590456" h="7192842">
                <a:moveTo>
                  <a:pt x="0" y="0"/>
                </a:moveTo>
                <a:lnTo>
                  <a:pt x="9590456" y="0"/>
                </a:lnTo>
                <a:lnTo>
                  <a:pt x="9590456" y="7192842"/>
                </a:lnTo>
                <a:lnTo>
                  <a:pt x="0" y="719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54443"/>
            <a:ext cx="6233477" cy="4625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455"/>
              </a:lnSpc>
              <a:buFont typeface="Arial"/>
              <a:buChar char="•"/>
            </a:pPr>
            <a:r>
              <a:rPr lang="en-US" sz="3500">
                <a:solidFill>
                  <a:srgbClr val="014F8E"/>
                </a:solidFill>
                <a:latin typeface="Roboto"/>
              </a:rPr>
              <a:t>Non-default colour</a:t>
            </a:r>
          </a:p>
          <a:p>
            <a:pPr marL="755651" lvl="1" indent="-377825">
              <a:lnSpc>
                <a:spcPts val="7455"/>
              </a:lnSpc>
              <a:buFont typeface="Arial"/>
              <a:buChar char="•"/>
            </a:pPr>
            <a:r>
              <a:rPr lang="en-US" sz="3500">
                <a:solidFill>
                  <a:srgbClr val="014F8E"/>
                </a:solidFill>
                <a:latin typeface="Roboto"/>
              </a:rPr>
              <a:t>Emphasising key information - a strong positive relationship between our two variable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68844" y="1547079"/>
            <a:ext cx="9590456" cy="7192842"/>
          </a:xfrm>
          <a:custGeom>
            <a:avLst/>
            <a:gdLst/>
            <a:ahLst/>
            <a:cxnLst/>
            <a:rect l="l" t="t" r="r" b="b"/>
            <a:pathLst>
              <a:path w="9590456" h="7192842">
                <a:moveTo>
                  <a:pt x="0" y="0"/>
                </a:moveTo>
                <a:lnTo>
                  <a:pt x="9590456" y="0"/>
                </a:lnTo>
                <a:lnTo>
                  <a:pt x="9590456" y="7192842"/>
                </a:lnTo>
                <a:lnTo>
                  <a:pt x="0" y="7192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54443"/>
            <a:ext cx="6233477" cy="745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7455"/>
              </a:lnSpc>
              <a:buFont typeface="Arial"/>
              <a:buChar char="•"/>
            </a:pPr>
            <a:r>
              <a:rPr lang="en-US" sz="3500">
                <a:solidFill>
                  <a:srgbClr val="014F8E"/>
                </a:solidFill>
                <a:latin typeface="Roboto"/>
              </a:rPr>
              <a:t>Non-default colour</a:t>
            </a:r>
          </a:p>
          <a:p>
            <a:pPr marL="755651" lvl="1" indent="-377825">
              <a:lnSpc>
                <a:spcPts val="7455"/>
              </a:lnSpc>
              <a:buFont typeface="Arial"/>
              <a:buChar char="•"/>
            </a:pPr>
            <a:r>
              <a:rPr lang="en-US" sz="3500">
                <a:solidFill>
                  <a:srgbClr val="014F8E"/>
                </a:solidFill>
                <a:latin typeface="Roboto"/>
              </a:rPr>
              <a:t>Emphasising key information - a strong positive relationship between our two variable</a:t>
            </a:r>
          </a:p>
          <a:p>
            <a:pPr marL="755651" lvl="1" indent="-377825">
              <a:lnSpc>
                <a:spcPts val="7455"/>
              </a:lnSpc>
              <a:buFont typeface="Arial"/>
              <a:buChar char="•"/>
            </a:pPr>
            <a:r>
              <a:rPr lang="en-US" sz="3500">
                <a:solidFill>
                  <a:srgbClr val="014F8E"/>
                </a:solidFill>
                <a:latin typeface="Roboto"/>
              </a:rPr>
              <a:t>Sprucing it up - showing outliers in a different colour!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88054" y="1662106"/>
            <a:ext cx="9283718" cy="6962788"/>
          </a:xfrm>
          <a:custGeom>
            <a:avLst/>
            <a:gdLst/>
            <a:ahLst/>
            <a:cxnLst/>
            <a:rect l="l" t="t" r="r" b="b"/>
            <a:pathLst>
              <a:path w="9283718" h="6962788">
                <a:moveTo>
                  <a:pt x="0" y="0"/>
                </a:moveTo>
                <a:lnTo>
                  <a:pt x="9283718" y="0"/>
                </a:lnTo>
                <a:lnTo>
                  <a:pt x="9283718" y="6962788"/>
                </a:lnTo>
                <a:lnTo>
                  <a:pt x="0" y="69627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254443"/>
            <a:ext cx="6227554" cy="7454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55"/>
              </a:lnSpc>
            </a:pPr>
            <a:r>
              <a:rPr lang="en-US" sz="3500">
                <a:solidFill>
                  <a:srgbClr val="014F8E"/>
                </a:solidFill>
                <a:latin typeface="Roboto Bold Italics"/>
              </a:rPr>
              <a:t>Start small and work your way up, and always have a backup plan!</a:t>
            </a:r>
          </a:p>
          <a:p>
            <a:pPr>
              <a:lnSpc>
                <a:spcPts val="7455"/>
              </a:lnSpc>
            </a:pPr>
            <a:endParaRPr lang="en-US" sz="3500">
              <a:solidFill>
                <a:srgbClr val="014F8E"/>
              </a:solidFill>
              <a:latin typeface="Roboto Bold Italics"/>
            </a:endParaRPr>
          </a:p>
          <a:p>
            <a:pPr>
              <a:lnSpc>
                <a:spcPts val="7455"/>
              </a:lnSpc>
            </a:pPr>
            <a:r>
              <a:rPr lang="en-US" sz="3500">
                <a:solidFill>
                  <a:srgbClr val="014F8E"/>
                </a:solidFill>
                <a:latin typeface="Roboto"/>
              </a:rPr>
              <a:t>If you have more time - tinker with your baseline charts. Here, I annotated the outliers with the x and y coordinates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3887942"/>
            <a:ext cx="18288000" cy="6399058"/>
          </a:xfrm>
          <a:prstGeom prst="rect">
            <a:avLst/>
          </a:prstGeom>
          <a:solidFill>
            <a:srgbClr val="FCEA00"/>
          </a:solidFill>
        </p:spPr>
      </p:sp>
      <p:sp>
        <p:nvSpPr>
          <p:cNvPr id="3" name="Freeform 3"/>
          <p:cNvSpPr/>
          <p:nvPr/>
        </p:nvSpPr>
        <p:spPr>
          <a:xfrm>
            <a:off x="14337792" y="4950061"/>
            <a:ext cx="2921508" cy="4114800"/>
          </a:xfrm>
          <a:custGeom>
            <a:avLst/>
            <a:gdLst/>
            <a:ahLst/>
            <a:cxnLst/>
            <a:rect l="l" t="t" r="r" b="b"/>
            <a:pathLst>
              <a:path w="2921508" h="4114800">
                <a:moveTo>
                  <a:pt x="0" y="0"/>
                </a:moveTo>
                <a:lnTo>
                  <a:pt x="2921508" y="0"/>
                </a:lnTo>
                <a:lnTo>
                  <a:pt x="292150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952500"/>
            <a:ext cx="13557206" cy="2329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30"/>
              </a:lnSpc>
            </a:pPr>
            <a:r>
              <a:rPr lang="en-US" sz="7100" spc="-71">
                <a:solidFill>
                  <a:srgbClr val="FFFFFF"/>
                </a:solidFill>
                <a:latin typeface="League Spartan Bold"/>
              </a:rPr>
              <a:t>How do we derive deeper insights using visualisations?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995781"/>
            <a:ext cx="12820081" cy="406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49"/>
              </a:lnSpc>
            </a:pPr>
            <a:r>
              <a:rPr lang="en-US" sz="3899">
                <a:solidFill>
                  <a:srgbClr val="014F8E"/>
                </a:solidFill>
                <a:latin typeface="Roboto Bold"/>
              </a:rPr>
              <a:t>We are going to look at an example from the world of bioinformatics!</a:t>
            </a:r>
          </a:p>
          <a:p>
            <a:pPr marL="0" lvl="0" indent="0">
              <a:lnSpc>
                <a:spcPts val="5249"/>
              </a:lnSpc>
            </a:pPr>
            <a:r>
              <a:rPr lang="en-US" sz="3499">
                <a:solidFill>
                  <a:srgbClr val="014F8E"/>
                </a:solidFill>
                <a:latin typeface="Roboto"/>
              </a:rPr>
              <a:t>You do not have to be an expert to follow this - just see this from a lens of how different visualisations can offer meaningful insights which might otherwise be hard to decipher from large tables!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819990" y="0"/>
            <a:ext cx="10468010" cy="10287000"/>
          </a:xfrm>
          <a:prstGeom prst="rect">
            <a:avLst/>
          </a:prstGeom>
          <a:solidFill>
            <a:srgbClr val="FCEA00"/>
          </a:solidFill>
        </p:spPr>
      </p:sp>
      <p:sp>
        <p:nvSpPr>
          <p:cNvPr id="3" name="AutoShape 3"/>
          <p:cNvSpPr/>
          <p:nvPr/>
        </p:nvSpPr>
        <p:spPr>
          <a:xfrm>
            <a:off x="8486515" y="1028700"/>
            <a:ext cx="993471" cy="167340"/>
          </a:xfrm>
          <a:prstGeom prst="rect">
            <a:avLst/>
          </a:prstGeom>
          <a:solidFill>
            <a:srgbClr val="014F8E"/>
          </a:solidFill>
        </p:spPr>
      </p:sp>
      <p:sp>
        <p:nvSpPr>
          <p:cNvPr id="4" name="TextBox 4"/>
          <p:cNvSpPr txBox="1"/>
          <p:nvPr/>
        </p:nvSpPr>
        <p:spPr>
          <a:xfrm>
            <a:off x="8486515" y="1366043"/>
            <a:ext cx="9261096" cy="740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49"/>
              </a:lnSpc>
            </a:pPr>
            <a:r>
              <a:rPr lang="en-US" sz="4899">
                <a:solidFill>
                  <a:srgbClr val="014F8E"/>
                </a:solidFill>
                <a:latin typeface="Roboto Bold Italics"/>
              </a:rPr>
              <a:t>Hi, I am Mansi! 👋</a:t>
            </a:r>
          </a:p>
          <a:p>
            <a:pPr>
              <a:lnSpc>
                <a:spcPts val="5705"/>
              </a:lnSpc>
            </a:pPr>
            <a:endParaRPr lang="en-US" sz="4899">
              <a:solidFill>
                <a:srgbClr val="014F8E"/>
              </a:solidFill>
              <a:latin typeface="Roboto Bold Italics"/>
            </a:endParaRPr>
          </a:p>
          <a:p>
            <a:pPr>
              <a:lnSpc>
                <a:spcPts val="5705"/>
              </a:lnSpc>
            </a:pPr>
            <a:r>
              <a:rPr lang="en-US" sz="3500">
                <a:solidFill>
                  <a:srgbClr val="014F8E"/>
                </a:solidFill>
                <a:ea typeface="Roboto"/>
              </a:rPr>
              <a:t>🙋‍♀️ 2022-23 Fellow @ WWCode Data Science</a:t>
            </a:r>
          </a:p>
          <a:p>
            <a:pPr>
              <a:lnSpc>
                <a:spcPts val="5705"/>
              </a:lnSpc>
            </a:pPr>
            <a:r>
              <a:rPr lang="en-US" sz="3500">
                <a:solidFill>
                  <a:srgbClr val="014F8E"/>
                </a:solidFill>
                <a:ea typeface="Roboto"/>
              </a:rPr>
              <a:t>👩‍💻 Junior Data Scientist @ Longview, Melbourne</a:t>
            </a:r>
          </a:p>
          <a:p>
            <a:pPr>
              <a:lnSpc>
                <a:spcPts val="5705"/>
              </a:lnSpc>
            </a:pPr>
            <a:r>
              <a:rPr lang="en-US" sz="3500">
                <a:solidFill>
                  <a:srgbClr val="014F8E"/>
                </a:solidFill>
                <a:ea typeface="Roboto"/>
              </a:rPr>
              <a:t>👩‍🎓</a:t>
            </a:r>
            <a:r>
              <a:rPr lang="en-US" sz="3500">
                <a:solidFill>
                  <a:srgbClr val="014F8E"/>
                </a:solidFill>
                <a:latin typeface="Roboto"/>
              </a:rPr>
              <a:t>Masters student at Monash University</a:t>
            </a:r>
          </a:p>
          <a:p>
            <a:pPr>
              <a:lnSpc>
                <a:spcPts val="5705"/>
              </a:lnSpc>
            </a:pPr>
            <a:r>
              <a:rPr lang="en-US" sz="3500">
                <a:solidFill>
                  <a:srgbClr val="014F8E"/>
                </a:solidFill>
                <a:ea typeface="Roboto"/>
              </a:rPr>
              <a:t>🧬 I</a:t>
            </a:r>
            <a:r>
              <a:rPr lang="en-US" sz="3500">
                <a:solidFill>
                  <a:srgbClr val="014F8E"/>
                </a:solidFill>
                <a:latin typeface="Roboto"/>
              </a:rPr>
              <a:t>nterested in bioinformatics and started working on my master's thesis project in melanoma research this semester</a:t>
            </a:r>
          </a:p>
          <a:p>
            <a:pPr>
              <a:lnSpc>
                <a:spcPts val="5705"/>
              </a:lnSpc>
            </a:pPr>
            <a:r>
              <a:rPr lang="en-US" sz="3500">
                <a:solidFill>
                  <a:srgbClr val="014F8E"/>
                </a:solidFill>
                <a:ea typeface="Roboto"/>
              </a:rPr>
              <a:t>📺 </a:t>
            </a:r>
            <a:r>
              <a:rPr lang="en-US" sz="3500">
                <a:solidFill>
                  <a:srgbClr val="014F8E"/>
                </a:solidFill>
                <a:latin typeface="Roboto"/>
              </a:rPr>
              <a:t>Avid sitcom enthusiast</a:t>
            </a:r>
          </a:p>
        </p:txBody>
      </p:sp>
      <p:sp>
        <p:nvSpPr>
          <p:cNvPr id="5" name="Freeform 5"/>
          <p:cNvSpPr/>
          <p:nvPr/>
        </p:nvSpPr>
        <p:spPr>
          <a:xfrm>
            <a:off x="738185" y="-696448"/>
            <a:ext cx="6572205" cy="10983448"/>
          </a:xfrm>
          <a:custGeom>
            <a:avLst/>
            <a:gdLst/>
            <a:ahLst/>
            <a:cxnLst/>
            <a:rect l="l" t="t" r="r" b="b"/>
            <a:pathLst>
              <a:path w="6572205" h="10983448">
                <a:moveTo>
                  <a:pt x="0" y="0"/>
                </a:moveTo>
                <a:lnTo>
                  <a:pt x="6572205" y="0"/>
                </a:lnTo>
                <a:lnTo>
                  <a:pt x="6572205" y="10983448"/>
                </a:lnTo>
                <a:lnTo>
                  <a:pt x="0" y="109834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096" r="-40808"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0499" y="4266108"/>
            <a:ext cx="1754785" cy="1754785"/>
          </a:xfrm>
          <a:custGeom>
            <a:avLst/>
            <a:gdLst/>
            <a:ahLst/>
            <a:cxnLst/>
            <a:rect l="l" t="t" r="r" b="b"/>
            <a:pathLst>
              <a:path w="1754785" h="1754785">
                <a:moveTo>
                  <a:pt x="0" y="0"/>
                </a:moveTo>
                <a:lnTo>
                  <a:pt x="1754785" y="0"/>
                </a:lnTo>
                <a:lnTo>
                  <a:pt x="1754785" y="1754784"/>
                </a:lnTo>
                <a:lnTo>
                  <a:pt x="0" y="1754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967499" y="3467831"/>
            <a:ext cx="14510003" cy="3351337"/>
            <a:chOff x="0" y="0"/>
            <a:chExt cx="19346670" cy="4468449"/>
          </a:xfrm>
        </p:grpSpPr>
        <p:sp>
          <p:nvSpPr>
            <p:cNvPr id="4" name="TextBox 4"/>
            <p:cNvSpPr txBox="1"/>
            <p:nvPr/>
          </p:nvSpPr>
          <p:spPr>
            <a:xfrm>
              <a:off x="0" y="948009"/>
              <a:ext cx="19346670" cy="352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9"/>
                </a:lnSpc>
              </a:pPr>
              <a:r>
                <a:rPr lang="en-US" sz="2999">
                  <a:solidFill>
                    <a:srgbClr val="014F8E"/>
                  </a:solidFill>
                  <a:latin typeface="Roboto"/>
                </a:rPr>
                <a:t>My report aimed to provide a thorough review of the 2020 Nature article by Bojkova et al. titled "SARS- CoV-2 Infected Host Cell Proteomics Reveal Potential Therapy Targets" and understanding the molecular interactions between the virus and host cells is crucial for developing effective therapeutic strategies. </a:t>
              </a:r>
            </a:p>
            <a:p>
              <a:pPr marL="0" lvl="0" indent="0" algn="l">
                <a:lnSpc>
                  <a:spcPts val="4259"/>
                </a:lnSpc>
                <a:spcBef>
                  <a:spcPct val="0"/>
                </a:spcBef>
              </a:pPr>
              <a:endParaRPr lang="en-US" sz="2999">
                <a:solidFill>
                  <a:srgbClr val="014F8E"/>
                </a:solidFill>
                <a:latin typeface="Roboto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9346670" cy="723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</a:pPr>
              <a:r>
                <a:rPr lang="en-US" sz="3600">
                  <a:solidFill>
                    <a:srgbClr val="014F8E"/>
                  </a:solidFill>
                  <a:latin typeface="League Spartan Bold"/>
                </a:rPr>
                <a:t>What exactly will we be looking at?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08102" y="4435011"/>
            <a:ext cx="1364370" cy="1416979"/>
          </a:xfrm>
          <a:custGeom>
            <a:avLst/>
            <a:gdLst/>
            <a:ahLst/>
            <a:cxnLst/>
            <a:rect l="l" t="t" r="r" b="b"/>
            <a:pathLst>
              <a:path w="1364370" h="1416979">
                <a:moveTo>
                  <a:pt x="0" y="0"/>
                </a:moveTo>
                <a:lnTo>
                  <a:pt x="1364370" y="0"/>
                </a:lnTo>
                <a:lnTo>
                  <a:pt x="1364370" y="1416978"/>
                </a:lnTo>
                <a:lnTo>
                  <a:pt x="0" y="1416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75800" y="3467832"/>
            <a:ext cx="14704097" cy="3351337"/>
            <a:chOff x="0" y="0"/>
            <a:chExt cx="19605463" cy="4468449"/>
          </a:xfrm>
        </p:grpSpPr>
        <p:sp>
          <p:nvSpPr>
            <p:cNvPr id="4" name="TextBox 4"/>
            <p:cNvSpPr txBox="1"/>
            <p:nvPr/>
          </p:nvSpPr>
          <p:spPr>
            <a:xfrm>
              <a:off x="0" y="948009"/>
              <a:ext cx="19605463" cy="3520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59"/>
                </a:lnSpc>
              </a:pPr>
              <a:r>
                <a:rPr lang="en-US" sz="3000">
                  <a:solidFill>
                    <a:srgbClr val="014F8E"/>
                  </a:solidFill>
                  <a:latin typeface="Roboto"/>
                </a:rPr>
                <a:t>Don't focus on understanding the meaning of the biological terms being used - take everything at face value!</a:t>
              </a:r>
            </a:p>
            <a:p>
              <a:pPr marL="0" lvl="0" indent="0" algn="l">
                <a:lnSpc>
                  <a:spcPts val="425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14F8E"/>
                  </a:solidFill>
                  <a:latin typeface="Roboto Bold"/>
                </a:rPr>
                <a:t>For instance</a:t>
              </a:r>
              <a:r>
                <a:rPr lang="en-US" sz="3000">
                  <a:solidFill>
                    <a:srgbClr val="014F8E"/>
                  </a:solidFill>
                  <a:latin typeface="Roboto"/>
                </a:rPr>
                <a:t>, upregulation means "increase in the state of something" and downregulation means "decrease in the state". "Significant" means "p-value less than 0.05"!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9605463" cy="723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</a:pPr>
              <a:r>
                <a:rPr lang="en-US" sz="3600">
                  <a:solidFill>
                    <a:srgbClr val="014F8E"/>
                  </a:solidFill>
                  <a:latin typeface="League Spartan Bold"/>
                </a:rPr>
                <a:t>Things to remember as we move forward?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75105"/>
            <a:ext cx="1147219" cy="1136790"/>
          </a:xfrm>
          <a:custGeom>
            <a:avLst/>
            <a:gdLst/>
            <a:ahLst/>
            <a:cxnLst/>
            <a:rect l="l" t="t" r="r" b="b"/>
            <a:pathLst>
              <a:path w="1147219" h="1136790">
                <a:moveTo>
                  <a:pt x="0" y="0"/>
                </a:moveTo>
                <a:lnTo>
                  <a:pt x="1147219" y="0"/>
                </a:lnTo>
                <a:lnTo>
                  <a:pt x="1147219" y="1136790"/>
                </a:lnTo>
                <a:lnTo>
                  <a:pt x="0" y="11367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675800" y="4267932"/>
            <a:ext cx="14704097" cy="1751137"/>
            <a:chOff x="0" y="0"/>
            <a:chExt cx="19605463" cy="2334849"/>
          </a:xfrm>
        </p:grpSpPr>
        <p:sp>
          <p:nvSpPr>
            <p:cNvPr id="4" name="TextBox 4"/>
            <p:cNvSpPr txBox="1"/>
            <p:nvPr/>
          </p:nvSpPr>
          <p:spPr>
            <a:xfrm>
              <a:off x="0" y="948009"/>
              <a:ext cx="19605463" cy="13868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59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014F8E"/>
                  </a:solidFill>
                  <a:latin typeface="Roboto"/>
                </a:rPr>
                <a:t>We monitored host cell response to infection at various periods –</a:t>
              </a:r>
              <a:r>
                <a:rPr lang="en-US" sz="3000">
                  <a:solidFill>
                    <a:srgbClr val="014F8E"/>
                  </a:solidFill>
                  <a:latin typeface="Roboto Bold"/>
                </a:rPr>
                <a:t> 2, 6, 10, and 24 hours</a:t>
              </a:r>
              <a:r>
                <a:rPr lang="en-US" sz="3000">
                  <a:solidFill>
                    <a:srgbClr val="014F8E"/>
                  </a:solidFill>
                  <a:latin typeface="Roboto"/>
                </a:rPr>
                <a:t> – following infection and studied </a:t>
              </a:r>
              <a:r>
                <a:rPr lang="en-US" sz="3000">
                  <a:solidFill>
                    <a:srgbClr val="014F8E"/>
                  </a:solidFill>
                  <a:latin typeface="Roboto Bold"/>
                </a:rPr>
                <a:t>2,715</a:t>
              </a:r>
              <a:r>
                <a:rPr lang="en-US" sz="3000">
                  <a:solidFill>
                    <a:srgbClr val="014F8E"/>
                  </a:solidFill>
                  <a:latin typeface="Roboto"/>
                </a:rPr>
                <a:t> significant proteins.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19605463" cy="723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20"/>
                </a:lnSpc>
              </a:pPr>
              <a:r>
                <a:rPr lang="en-US" sz="3600">
                  <a:solidFill>
                    <a:srgbClr val="014F8E"/>
                  </a:solidFill>
                  <a:latin typeface="League Spartan Bold"/>
                </a:rPr>
                <a:t>Our dataset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76618" y="1392358"/>
            <a:ext cx="10003046" cy="7502284"/>
          </a:xfrm>
          <a:custGeom>
            <a:avLst/>
            <a:gdLst/>
            <a:ahLst/>
            <a:cxnLst/>
            <a:rect l="l" t="t" r="r" b="b"/>
            <a:pathLst>
              <a:path w="10003046" h="7502284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729102"/>
            <a:ext cx="4713440" cy="5887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Roboto Bold Italics"/>
              </a:rPr>
              <a:t>This was my starting point</a:t>
            </a:r>
            <a:r>
              <a:rPr lang="en-US" sz="3699">
                <a:solidFill>
                  <a:srgbClr val="FFFFFF"/>
                </a:solidFill>
                <a:latin typeface="Roboto"/>
              </a:rPr>
              <a:t> - I plotted all 2715 proteins with their p-value on the y-axis and ratio at the 2-hour time point on the x-axis!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Roboto"/>
            </a:endParaRP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76618" y="1392358"/>
            <a:ext cx="10003046" cy="7502284"/>
          </a:xfrm>
          <a:custGeom>
            <a:avLst/>
            <a:gdLst/>
            <a:ahLst/>
            <a:cxnLst/>
            <a:rect l="l" t="t" r="r" b="b"/>
            <a:pathLst>
              <a:path w="10003046" h="7502284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1729102"/>
            <a:ext cx="4713440" cy="7859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Roboto Bold Italics"/>
              </a:rPr>
              <a:t>This was my starting point</a:t>
            </a:r>
            <a:r>
              <a:rPr lang="en-US" sz="3699">
                <a:solidFill>
                  <a:srgbClr val="FFFFFF"/>
                </a:solidFill>
                <a:latin typeface="Roboto"/>
              </a:rPr>
              <a:t> - I plotted all 2715 proteins with their p-value on the y-axis and ratio at the 2-hour time point on the x-axis!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Roboto"/>
            </a:endParaRP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Roboto"/>
            </a:endParaRPr>
          </a:p>
          <a:p>
            <a:pPr>
              <a:lnSpc>
                <a:spcPts val="5179"/>
              </a:lnSpc>
            </a:pPr>
            <a:r>
              <a:rPr lang="en-US" sz="3699">
                <a:solidFill>
                  <a:srgbClr val="FFFFFF"/>
                </a:solidFill>
                <a:latin typeface="Roboto Bold Italics"/>
              </a:rPr>
              <a:t>What is going on?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Roboto Bold Italics"/>
            </a:endParaRPr>
          </a:p>
          <a:p>
            <a:pPr>
              <a:lnSpc>
                <a:spcPts val="5179"/>
              </a:lnSpc>
            </a:pPr>
            <a:endParaRPr lang="en-US" sz="3699">
              <a:solidFill>
                <a:srgbClr val="FFFFFF"/>
              </a:solidFill>
              <a:latin typeface="Roboto Bold Itali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739951"/>
            <a:ext cx="16230600" cy="26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7999" spc="-79" dirty="0">
                <a:solidFill>
                  <a:srgbClr val="FFFFFF"/>
                </a:solidFill>
                <a:latin typeface="League Spartan Bold"/>
              </a:rPr>
              <a:t>We clearly need to amp </a:t>
            </a:r>
          </a:p>
          <a:p>
            <a:pPr>
              <a:lnSpc>
                <a:spcPts val="10400"/>
              </a:lnSpc>
            </a:pPr>
            <a:r>
              <a:rPr lang="en-US" sz="8000" spc="-80" dirty="0">
                <a:solidFill>
                  <a:srgbClr val="FFFFFF"/>
                </a:solidFill>
                <a:latin typeface="League Spartan Bold"/>
              </a:rPr>
              <a:t>this up!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3880742"/>
            <a:ext cx="993471" cy="167340"/>
          </a:xfrm>
          <a:prstGeom prst="rect">
            <a:avLst/>
          </a:prstGeom>
          <a:solidFill>
            <a:srgbClr val="FCEA00"/>
          </a:solid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4445046"/>
            <a:ext cx="16230600" cy="459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815"/>
              </a:lnSpc>
            </a:pPr>
            <a:r>
              <a:rPr lang="en-US" sz="4799">
                <a:solidFill>
                  <a:srgbClr val="FFFFFF"/>
                </a:solidFill>
                <a:latin typeface="Roboto Bold Italics"/>
              </a:rPr>
              <a:t>What information do we have?</a:t>
            </a:r>
          </a:p>
          <a:p>
            <a:pPr marL="734058" lvl="1" indent="-367029">
              <a:lnSpc>
                <a:spcPts val="6017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Roboto"/>
              </a:rPr>
              <a:t>Ratio - negative says downregulation and positive ratio means upregulation!</a:t>
            </a:r>
          </a:p>
          <a:p>
            <a:pPr marL="734058" lvl="1" indent="-367029">
              <a:lnSpc>
                <a:spcPts val="6017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Roboto"/>
              </a:rPr>
              <a:t>p-value - metric for statistical significance</a:t>
            </a:r>
          </a:p>
          <a:p>
            <a:pPr marL="734058" lvl="1" indent="-367029">
              <a:lnSpc>
                <a:spcPts val="6017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Roboto"/>
              </a:rPr>
              <a:t>Gene symbol -  allows for clear and unambiguous reference to genes</a:t>
            </a:r>
          </a:p>
          <a:p>
            <a:pPr>
              <a:lnSpc>
                <a:spcPts val="6017"/>
              </a:lnSpc>
            </a:pPr>
            <a:endParaRPr lang="en-US" sz="3399">
              <a:solidFill>
                <a:srgbClr val="FFFFFF"/>
              </a:solidFill>
              <a:latin typeface="Roboto"/>
            </a:endParaRPr>
          </a:p>
          <a:p>
            <a:pPr>
              <a:lnSpc>
                <a:spcPts val="6017"/>
              </a:lnSpc>
            </a:pPr>
            <a:r>
              <a:rPr lang="en-US" sz="3399">
                <a:solidFill>
                  <a:srgbClr val="FFFFFF"/>
                </a:solidFill>
                <a:latin typeface="Roboto"/>
              </a:rPr>
              <a:t>Use information to your advantage!</a:t>
            </a:r>
          </a:p>
        </p:txBody>
      </p:sp>
      <p:sp>
        <p:nvSpPr>
          <p:cNvPr id="4" name="AutoShape 4"/>
          <p:cNvSpPr/>
          <p:nvPr/>
        </p:nvSpPr>
        <p:spPr>
          <a:xfrm>
            <a:off x="1028700" y="3880742"/>
            <a:ext cx="993471" cy="167340"/>
          </a:xfrm>
          <a:prstGeom prst="rect">
            <a:avLst/>
          </a:prstGeom>
          <a:solidFill>
            <a:srgbClr val="FCEA00"/>
          </a:solidFill>
        </p:spPr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12F7097E-3D9F-9094-538C-DAF1DBC5452E}"/>
              </a:ext>
            </a:extLst>
          </p:cNvPr>
          <p:cNvSpPr txBox="1"/>
          <p:nvPr/>
        </p:nvSpPr>
        <p:spPr>
          <a:xfrm>
            <a:off x="1028700" y="739951"/>
            <a:ext cx="16230600" cy="2607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99"/>
              </a:lnSpc>
            </a:pPr>
            <a:r>
              <a:rPr lang="en-US" sz="7999" spc="-79" dirty="0">
                <a:solidFill>
                  <a:srgbClr val="FFFFFF"/>
                </a:solidFill>
                <a:latin typeface="League Spartan Bold"/>
              </a:rPr>
              <a:t>We clearly need to amp </a:t>
            </a:r>
          </a:p>
          <a:p>
            <a:pPr>
              <a:lnSpc>
                <a:spcPts val="10400"/>
              </a:lnSpc>
            </a:pPr>
            <a:r>
              <a:rPr lang="en-US" sz="8000" spc="-80" dirty="0">
                <a:solidFill>
                  <a:srgbClr val="FFFFFF"/>
                </a:solidFill>
                <a:latin typeface="League Spartan Bold"/>
              </a:rPr>
              <a:t>this up!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92358"/>
            <a:ext cx="10003046" cy="7502284"/>
          </a:xfrm>
          <a:custGeom>
            <a:avLst/>
            <a:gdLst/>
            <a:ahLst/>
            <a:cxnLst/>
            <a:rect l="l" t="t" r="r" b="b"/>
            <a:pathLst>
              <a:path w="10003046" h="7502284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31746" y="2569845"/>
            <a:ext cx="6227554" cy="1944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14F8E"/>
                </a:solidFill>
                <a:latin typeface="Roboto"/>
              </a:rPr>
              <a:t>We just translated all key information in the form of a visualisation!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92358"/>
            <a:ext cx="10003046" cy="7502284"/>
          </a:xfrm>
          <a:custGeom>
            <a:avLst/>
            <a:gdLst/>
            <a:ahLst/>
            <a:cxnLst/>
            <a:rect l="l" t="t" r="r" b="b"/>
            <a:pathLst>
              <a:path w="10003046" h="7502284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8560279" y="6042782"/>
            <a:ext cx="1167441" cy="491785"/>
          </a:xfrm>
          <a:custGeom>
            <a:avLst/>
            <a:gdLst/>
            <a:ahLst/>
            <a:cxnLst/>
            <a:rect l="l" t="t" r="r" b="b"/>
            <a:pathLst>
              <a:path w="1167441" h="491785">
                <a:moveTo>
                  <a:pt x="0" y="0"/>
                </a:moveTo>
                <a:lnTo>
                  <a:pt x="1167442" y="0"/>
                </a:lnTo>
                <a:lnTo>
                  <a:pt x="1167442" y="491785"/>
                </a:lnTo>
                <a:lnTo>
                  <a:pt x="0" y="4917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031746" y="2569845"/>
            <a:ext cx="6227554" cy="5080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14F8E"/>
                </a:solidFill>
                <a:latin typeface="Roboto"/>
              </a:rPr>
              <a:t>We just translated all key information in the form of a visualisation!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014F8E"/>
              </a:solidFill>
              <a:latin typeface="Roboto"/>
            </a:endParaR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14F8E"/>
                </a:solidFill>
                <a:latin typeface="Roboto Bold Italics"/>
              </a:rPr>
              <a:t>A threshold of 0.05 set for p-value to distinguish between significant and not significant proteins!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92358"/>
            <a:ext cx="10003046" cy="7502284"/>
          </a:xfrm>
          <a:custGeom>
            <a:avLst/>
            <a:gdLst/>
            <a:ahLst/>
            <a:cxnLst/>
            <a:rect l="l" t="t" r="r" b="b"/>
            <a:pathLst>
              <a:path w="10003046" h="7502284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5400000">
            <a:off x="6322553" y="829158"/>
            <a:ext cx="947378" cy="399083"/>
          </a:xfrm>
          <a:custGeom>
            <a:avLst/>
            <a:gdLst/>
            <a:ahLst/>
            <a:cxnLst/>
            <a:rect l="l" t="t" r="r" b="b"/>
            <a:pathLst>
              <a:path w="947378" h="399083">
                <a:moveTo>
                  <a:pt x="0" y="0"/>
                </a:moveTo>
                <a:lnTo>
                  <a:pt x="947378" y="0"/>
                </a:lnTo>
                <a:lnTo>
                  <a:pt x="947378" y="399084"/>
                </a:lnTo>
                <a:lnTo>
                  <a:pt x="0" y="399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1031746" y="2569845"/>
            <a:ext cx="6227554" cy="569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14F8E"/>
                </a:solidFill>
                <a:latin typeface="Roboto"/>
              </a:rPr>
              <a:t>We just translated all key information in the form of a visualisation!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014F8E"/>
              </a:solidFill>
              <a:latin typeface="Roboto"/>
            </a:endParaR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14F8E"/>
                </a:solidFill>
                <a:latin typeface="Roboto Bold Italics"/>
              </a:rPr>
              <a:t>Proteins with ratio above 0.5 and below -0.5 were considered upregulated and downregulated respectively 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14F8E"/>
              </a:solidFill>
              <a:latin typeface="Roboto Bold Italics"/>
            </a:endParaRPr>
          </a:p>
        </p:txBody>
      </p:sp>
      <p:sp>
        <p:nvSpPr>
          <p:cNvPr id="5" name="Freeform 5"/>
          <p:cNvSpPr/>
          <p:nvPr/>
        </p:nvSpPr>
        <p:spPr>
          <a:xfrm rot="5400000">
            <a:off x="3868540" y="829158"/>
            <a:ext cx="947378" cy="399083"/>
          </a:xfrm>
          <a:custGeom>
            <a:avLst/>
            <a:gdLst/>
            <a:ahLst/>
            <a:cxnLst/>
            <a:rect l="l" t="t" r="r" b="b"/>
            <a:pathLst>
              <a:path w="947378" h="399083">
                <a:moveTo>
                  <a:pt x="0" y="0"/>
                </a:moveTo>
                <a:lnTo>
                  <a:pt x="947378" y="0"/>
                </a:lnTo>
                <a:lnTo>
                  <a:pt x="947378" y="399084"/>
                </a:lnTo>
                <a:lnTo>
                  <a:pt x="0" y="399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6674" y="4398643"/>
            <a:ext cx="5183725" cy="1403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09"/>
              </a:lnSpc>
            </a:pPr>
            <a:r>
              <a:rPr lang="en-US" sz="8699" spc="-86">
                <a:solidFill>
                  <a:srgbClr val="014F8E"/>
                </a:solidFill>
                <a:latin typeface="League Spartan Bold"/>
              </a:rPr>
              <a:t>AGENDA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178800" y="1774460"/>
            <a:ext cx="8115300" cy="563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6"/>
              </a:lnSpc>
              <a:spcBef>
                <a:spcPct val="0"/>
              </a:spcBef>
            </a:pPr>
            <a:r>
              <a:rPr lang="en-US" sz="3600">
                <a:solidFill>
                  <a:srgbClr val="014F8E"/>
                </a:solidFill>
                <a:latin typeface="League Spartan"/>
              </a:rPr>
              <a:t>Why visualisation?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178800" y="3237325"/>
            <a:ext cx="9613900" cy="1134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6"/>
              </a:lnSpc>
              <a:spcBef>
                <a:spcPct val="0"/>
              </a:spcBef>
            </a:pPr>
            <a:r>
              <a:rPr lang="en-US" sz="3600">
                <a:solidFill>
                  <a:srgbClr val="014F8E"/>
                </a:solidFill>
                <a:latin typeface="League Spartan"/>
              </a:rPr>
              <a:t>What are the pillars of good visual storytelling?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78800" y="5319130"/>
            <a:ext cx="8115300" cy="1134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6"/>
              </a:lnSpc>
              <a:spcBef>
                <a:spcPct val="0"/>
              </a:spcBef>
            </a:pPr>
            <a:r>
              <a:rPr lang="en-US" sz="3600">
                <a:solidFill>
                  <a:srgbClr val="014F8E"/>
                </a:solidFill>
                <a:latin typeface="League Spartan"/>
              </a:rPr>
              <a:t>How to improve a standard chart?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78800" y="7400935"/>
            <a:ext cx="8115300" cy="1134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36"/>
              </a:lnSpc>
              <a:spcBef>
                <a:spcPct val="0"/>
              </a:spcBef>
            </a:pPr>
            <a:r>
              <a:rPr lang="en-US" sz="3600">
                <a:solidFill>
                  <a:srgbClr val="014F8E"/>
                </a:solidFill>
                <a:latin typeface="League Spartan"/>
              </a:rPr>
              <a:t>How do we derive deeper insights using visualisations?</a:t>
            </a:r>
          </a:p>
        </p:txBody>
      </p:sp>
      <p:sp>
        <p:nvSpPr>
          <p:cNvPr id="7" name="Freeform 7"/>
          <p:cNvSpPr/>
          <p:nvPr/>
        </p:nvSpPr>
        <p:spPr>
          <a:xfrm>
            <a:off x="6612730" y="1658854"/>
            <a:ext cx="841718" cy="723878"/>
          </a:xfrm>
          <a:custGeom>
            <a:avLst/>
            <a:gdLst/>
            <a:ahLst/>
            <a:cxnLst/>
            <a:rect l="l" t="t" r="r" b="b"/>
            <a:pathLst>
              <a:path w="841718" h="723878">
                <a:moveTo>
                  <a:pt x="0" y="0"/>
                </a:moveTo>
                <a:lnTo>
                  <a:pt x="841718" y="0"/>
                </a:lnTo>
                <a:lnTo>
                  <a:pt x="841718" y="723878"/>
                </a:lnTo>
                <a:lnTo>
                  <a:pt x="0" y="723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658574" y="5494618"/>
            <a:ext cx="880545" cy="693229"/>
          </a:xfrm>
          <a:custGeom>
            <a:avLst/>
            <a:gdLst/>
            <a:ahLst/>
            <a:cxnLst/>
            <a:rect l="l" t="t" r="r" b="b"/>
            <a:pathLst>
              <a:path w="880545" h="693229">
                <a:moveTo>
                  <a:pt x="0" y="0"/>
                </a:moveTo>
                <a:lnTo>
                  <a:pt x="880544" y="0"/>
                </a:lnTo>
                <a:lnTo>
                  <a:pt x="880544" y="693229"/>
                </a:lnTo>
                <a:lnTo>
                  <a:pt x="0" y="6932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47895" y="3372599"/>
            <a:ext cx="891223" cy="883121"/>
          </a:xfrm>
          <a:custGeom>
            <a:avLst/>
            <a:gdLst/>
            <a:ahLst/>
            <a:cxnLst/>
            <a:rect l="l" t="t" r="r" b="b"/>
            <a:pathLst>
              <a:path w="891223" h="883121">
                <a:moveTo>
                  <a:pt x="0" y="0"/>
                </a:moveTo>
                <a:lnTo>
                  <a:pt x="891223" y="0"/>
                </a:lnTo>
                <a:lnTo>
                  <a:pt x="891223" y="883121"/>
                </a:lnTo>
                <a:lnTo>
                  <a:pt x="0" y="8831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658574" y="7426746"/>
            <a:ext cx="967796" cy="1102045"/>
          </a:xfrm>
          <a:custGeom>
            <a:avLst/>
            <a:gdLst/>
            <a:ahLst/>
            <a:cxnLst/>
            <a:rect l="l" t="t" r="r" b="b"/>
            <a:pathLst>
              <a:path w="967796" h="1102045">
                <a:moveTo>
                  <a:pt x="0" y="0"/>
                </a:moveTo>
                <a:lnTo>
                  <a:pt x="967796" y="0"/>
                </a:lnTo>
                <a:lnTo>
                  <a:pt x="967796" y="1102045"/>
                </a:lnTo>
                <a:lnTo>
                  <a:pt x="0" y="11020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92358"/>
            <a:ext cx="10003046" cy="7502284"/>
          </a:xfrm>
          <a:custGeom>
            <a:avLst/>
            <a:gdLst/>
            <a:ahLst/>
            <a:cxnLst/>
            <a:rect l="l" t="t" r="r" b="b"/>
            <a:pathLst>
              <a:path w="10003046" h="7502284">
                <a:moveTo>
                  <a:pt x="0" y="0"/>
                </a:moveTo>
                <a:lnTo>
                  <a:pt x="10003046" y="0"/>
                </a:lnTo>
                <a:lnTo>
                  <a:pt x="10003046" y="7502284"/>
                </a:lnTo>
                <a:lnTo>
                  <a:pt x="0" y="75022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1031746" y="2569845"/>
            <a:ext cx="6227554" cy="693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014F8E"/>
                </a:solidFill>
                <a:latin typeface="Roboto"/>
              </a:rPr>
              <a:t>We just translated all key information in the form of a visualisation!</a:t>
            </a:r>
          </a:p>
          <a:p>
            <a:pPr>
              <a:lnSpc>
                <a:spcPts val="5179"/>
              </a:lnSpc>
            </a:pPr>
            <a:endParaRPr lang="en-US" sz="3699">
              <a:solidFill>
                <a:srgbClr val="014F8E"/>
              </a:solidFill>
              <a:latin typeface="Roboto"/>
            </a:endParaRPr>
          </a:p>
          <a:p>
            <a:pPr>
              <a:lnSpc>
                <a:spcPts val="4899"/>
              </a:lnSpc>
            </a:pPr>
            <a:r>
              <a:rPr lang="en-US" sz="3499">
                <a:solidFill>
                  <a:srgbClr val="014F8E"/>
                </a:solidFill>
                <a:latin typeface="Roboto Bold Italics"/>
              </a:rPr>
              <a:t>Significant proteins were sorted in ascending order based on p-value to get the top 10 proteins - which have been annotated!</a:t>
            </a:r>
          </a:p>
          <a:p>
            <a:pPr>
              <a:lnSpc>
                <a:spcPts val="4899"/>
              </a:lnSpc>
            </a:pPr>
            <a:endParaRPr lang="en-US" sz="3499">
              <a:solidFill>
                <a:srgbClr val="014F8E"/>
              </a:solidFill>
              <a:latin typeface="Roboto Bold Italics"/>
            </a:endParaRPr>
          </a:p>
          <a:p>
            <a:pPr>
              <a:lnSpc>
                <a:spcPts val="4899"/>
              </a:lnSpc>
            </a:pPr>
            <a:endParaRPr lang="en-US" sz="3499">
              <a:solidFill>
                <a:srgbClr val="014F8E"/>
              </a:solidFill>
              <a:latin typeface="Roboto Bold Itali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22705" y="1028700"/>
            <a:ext cx="10136595" cy="8349551"/>
          </a:xfrm>
          <a:custGeom>
            <a:avLst/>
            <a:gdLst/>
            <a:ahLst/>
            <a:cxnLst/>
            <a:rect l="l" t="t" r="r" b="b"/>
            <a:pathLst>
              <a:path w="10136595" h="8349551">
                <a:moveTo>
                  <a:pt x="0" y="0"/>
                </a:moveTo>
                <a:lnTo>
                  <a:pt x="10136595" y="0"/>
                </a:lnTo>
                <a:lnTo>
                  <a:pt x="10136595" y="8349551"/>
                </a:lnTo>
                <a:lnTo>
                  <a:pt x="0" y="8349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160555"/>
            <a:ext cx="6227554" cy="601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9" lvl="1" indent="-377824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014F8E"/>
                </a:solidFill>
                <a:latin typeface="Roboto"/>
              </a:rPr>
              <a:t>When we performed the same process for proteins at all time points, we saw that the significant proteins are not common across the four time points.</a:t>
            </a:r>
          </a:p>
          <a:p>
            <a:pPr marL="712470" lvl="1" indent="-356235">
              <a:lnSpc>
                <a:spcPts val="4620"/>
              </a:lnSpc>
              <a:buFont typeface="Arial"/>
              <a:buChar char="•"/>
            </a:pPr>
            <a:r>
              <a:rPr lang="en-US" sz="3300">
                <a:solidFill>
                  <a:srgbClr val="014F8E"/>
                </a:solidFill>
                <a:latin typeface="Roboto"/>
              </a:rPr>
              <a:t> And hence, we chose to investigate the significant proteins at 24h to </a:t>
            </a:r>
            <a:r>
              <a:rPr lang="en-US" sz="3300">
                <a:solidFill>
                  <a:srgbClr val="014F8E"/>
                </a:solidFill>
                <a:latin typeface="Roboto Bold Italics"/>
              </a:rPr>
              <a:t>understand later stages of infection.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88861" y="3941445"/>
            <a:ext cx="15110277" cy="2337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200" spc="-72">
                <a:solidFill>
                  <a:srgbClr val="014F8E"/>
                </a:solidFill>
                <a:latin typeface="League Spartan Bold"/>
              </a:rPr>
              <a:t>The same information can be conveyed in different formats!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733607" y="1435484"/>
            <a:ext cx="9157528" cy="7416032"/>
          </a:xfrm>
          <a:custGeom>
            <a:avLst/>
            <a:gdLst/>
            <a:ahLst/>
            <a:cxnLst/>
            <a:rect l="l" t="t" r="r" b="b"/>
            <a:pathLst>
              <a:path w="9157528" h="7416032">
                <a:moveTo>
                  <a:pt x="0" y="0"/>
                </a:moveTo>
                <a:lnTo>
                  <a:pt x="9157528" y="0"/>
                </a:lnTo>
                <a:lnTo>
                  <a:pt x="9157528" y="7416032"/>
                </a:lnTo>
                <a:lnTo>
                  <a:pt x="0" y="7416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2830512"/>
            <a:ext cx="6154198" cy="458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spc="-39">
                <a:solidFill>
                  <a:srgbClr val="014F8E"/>
                </a:solidFill>
                <a:latin typeface="League Spartan"/>
              </a:rPr>
              <a:t>For example - studying how significant proteins at the 24h time point  changed over previous hours</a:t>
            </a:r>
          </a:p>
          <a:p>
            <a:pPr>
              <a:lnSpc>
                <a:spcPts val="5199"/>
              </a:lnSpc>
            </a:pPr>
            <a:r>
              <a:rPr lang="en-US" sz="3999" spc="-39">
                <a:solidFill>
                  <a:srgbClr val="014F8E"/>
                </a:solidFill>
                <a:latin typeface="League Spartan Bold"/>
              </a:rPr>
              <a:t> - in the form a line plot!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82898" y="1028700"/>
            <a:ext cx="10076402" cy="8090696"/>
          </a:xfrm>
          <a:custGeom>
            <a:avLst/>
            <a:gdLst/>
            <a:ahLst/>
            <a:cxnLst/>
            <a:rect l="l" t="t" r="r" b="b"/>
            <a:pathLst>
              <a:path w="10076402" h="8090696">
                <a:moveTo>
                  <a:pt x="0" y="0"/>
                </a:moveTo>
                <a:lnTo>
                  <a:pt x="10076402" y="0"/>
                </a:lnTo>
                <a:lnTo>
                  <a:pt x="10076402" y="8090696"/>
                </a:lnTo>
                <a:lnTo>
                  <a:pt x="0" y="809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4802187"/>
            <a:ext cx="6154198" cy="64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9"/>
              </a:lnSpc>
            </a:pPr>
            <a:r>
              <a:rPr lang="en-US" sz="3999" spc="-39">
                <a:solidFill>
                  <a:srgbClr val="014F8E"/>
                </a:solidFill>
                <a:latin typeface="League Spartan"/>
              </a:rPr>
              <a:t>Or a heatmap!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619545" y="1321117"/>
            <a:ext cx="7080955" cy="7539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86" lvl="1" indent="-334643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14F8E"/>
                </a:solidFill>
                <a:latin typeface="Roboto Bold"/>
              </a:rPr>
              <a:t>Purpose is key</a:t>
            </a:r>
            <a:r>
              <a:rPr lang="en-US" sz="3099">
                <a:solidFill>
                  <a:srgbClr val="014F8E"/>
                </a:solidFill>
                <a:latin typeface="Roboto"/>
              </a:rPr>
              <a:t> - you need to have a clear idea of what you need to convey/represent</a:t>
            </a:r>
          </a:p>
          <a:p>
            <a:pPr marL="669286" lvl="1" indent="-334643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14F8E"/>
                </a:solidFill>
                <a:latin typeface="Roboto Bold"/>
              </a:rPr>
              <a:t>Start small</a:t>
            </a:r>
            <a:r>
              <a:rPr lang="en-US" sz="3099">
                <a:solidFill>
                  <a:srgbClr val="014F8E"/>
                </a:solidFill>
                <a:latin typeface="Roboto"/>
              </a:rPr>
              <a:t> and then increase complexity - and always have a backup plan!</a:t>
            </a:r>
          </a:p>
          <a:p>
            <a:pPr marL="669286" lvl="1" indent="-334643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14F8E"/>
                </a:solidFill>
                <a:latin typeface="Roboto"/>
              </a:rPr>
              <a:t>Focus on mastering one </a:t>
            </a:r>
            <a:r>
              <a:rPr lang="en-US" sz="3099">
                <a:solidFill>
                  <a:srgbClr val="014F8E"/>
                </a:solidFill>
                <a:latin typeface="Roboto Bold"/>
              </a:rPr>
              <a:t>visualisation tool</a:t>
            </a:r>
            <a:r>
              <a:rPr lang="en-US" sz="3099">
                <a:solidFill>
                  <a:srgbClr val="014F8E"/>
                </a:solidFill>
                <a:latin typeface="Roboto"/>
              </a:rPr>
              <a:t> and then dabble with more</a:t>
            </a:r>
          </a:p>
          <a:p>
            <a:pPr marL="669286" lvl="1" indent="-334643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14F8E"/>
                </a:solidFill>
                <a:latin typeface="Roboto Bold"/>
              </a:rPr>
              <a:t>Experiment </a:t>
            </a:r>
            <a:r>
              <a:rPr lang="en-US" sz="3099">
                <a:solidFill>
                  <a:srgbClr val="014F8E"/>
                </a:solidFill>
                <a:latin typeface="Roboto"/>
              </a:rPr>
              <a:t>with colours, annotations, chart types.</a:t>
            </a:r>
          </a:p>
          <a:p>
            <a:pPr marL="669286" lvl="1" indent="-334643">
              <a:lnSpc>
                <a:spcPts val="4649"/>
              </a:lnSpc>
              <a:buFont typeface="Arial"/>
              <a:buChar char="•"/>
            </a:pPr>
            <a:r>
              <a:rPr lang="en-US" sz="3099">
                <a:solidFill>
                  <a:srgbClr val="014F8E"/>
                </a:solidFill>
                <a:latin typeface="Roboto Bold"/>
              </a:rPr>
              <a:t>Practice </a:t>
            </a:r>
            <a:r>
              <a:rPr lang="en-US" sz="3099">
                <a:solidFill>
                  <a:srgbClr val="014F8E"/>
                </a:solidFill>
                <a:latin typeface="Roboto"/>
              </a:rPr>
              <a:t>making complex and interactive visualtions!</a:t>
            </a:r>
          </a:p>
        </p:txBody>
      </p:sp>
      <p:sp>
        <p:nvSpPr>
          <p:cNvPr id="3" name="AutoShape 3"/>
          <p:cNvSpPr/>
          <p:nvPr/>
        </p:nvSpPr>
        <p:spPr>
          <a:xfrm>
            <a:off x="10178345" y="1028700"/>
            <a:ext cx="993471" cy="167340"/>
          </a:xfrm>
          <a:prstGeom prst="rect">
            <a:avLst/>
          </a:prstGeom>
          <a:solidFill>
            <a:srgbClr val="FCEA00"/>
          </a:solidFill>
        </p:spPr>
      </p:sp>
      <p:sp>
        <p:nvSpPr>
          <p:cNvPr id="4" name="TextBox 4"/>
          <p:cNvSpPr txBox="1"/>
          <p:nvPr/>
        </p:nvSpPr>
        <p:spPr>
          <a:xfrm>
            <a:off x="3039212" y="4450308"/>
            <a:ext cx="7139134" cy="1300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en-US" sz="8000" spc="-80">
                <a:solidFill>
                  <a:srgbClr val="014F8E"/>
                </a:solidFill>
                <a:latin typeface="League Spartan Bold"/>
              </a:rPr>
              <a:t>Conclusions</a:t>
            </a:r>
          </a:p>
        </p:txBody>
      </p:sp>
      <p:sp>
        <p:nvSpPr>
          <p:cNvPr id="5" name="Freeform 5"/>
          <p:cNvSpPr/>
          <p:nvPr/>
        </p:nvSpPr>
        <p:spPr>
          <a:xfrm>
            <a:off x="1123999" y="1028700"/>
            <a:ext cx="1228062" cy="1056134"/>
          </a:xfrm>
          <a:custGeom>
            <a:avLst/>
            <a:gdLst/>
            <a:ahLst/>
            <a:cxnLst/>
            <a:rect l="l" t="t" r="r" b="b"/>
            <a:pathLst>
              <a:path w="1228062" h="1056134">
                <a:moveTo>
                  <a:pt x="0" y="0"/>
                </a:moveTo>
                <a:lnTo>
                  <a:pt x="1228062" y="0"/>
                </a:lnTo>
                <a:lnTo>
                  <a:pt x="1228062" y="1056134"/>
                </a:lnTo>
                <a:lnTo>
                  <a:pt x="0" y="10561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23999" y="4483064"/>
            <a:ext cx="1271016" cy="1000636"/>
          </a:xfrm>
          <a:custGeom>
            <a:avLst/>
            <a:gdLst/>
            <a:ahLst/>
            <a:cxnLst/>
            <a:rect l="l" t="t" r="r" b="b"/>
            <a:pathLst>
              <a:path w="1271016" h="1000636">
                <a:moveTo>
                  <a:pt x="0" y="0"/>
                </a:moveTo>
                <a:lnTo>
                  <a:pt x="1271016" y="0"/>
                </a:lnTo>
                <a:lnTo>
                  <a:pt x="1271016" y="1000637"/>
                </a:lnTo>
                <a:lnTo>
                  <a:pt x="0" y="1000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23999" y="2689144"/>
            <a:ext cx="1151181" cy="1140715"/>
          </a:xfrm>
          <a:custGeom>
            <a:avLst/>
            <a:gdLst/>
            <a:ahLst/>
            <a:cxnLst/>
            <a:rect l="l" t="t" r="r" b="b"/>
            <a:pathLst>
              <a:path w="1151181" h="1140715">
                <a:moveTo>
                  <a:pt x="0" y="0"/>
                </a:moveTo>
                <a:lnTo>
                  <a:pt x="1151180" y="0"/>
                </a:lnTo>
                <a:lnTo>
                  <a:pt x="1151180" y="1140716"/>
                </a:lnTo>
                <a:lnTo>
                  <a:pt x="0" y="11407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19773" y="6140926"/>
            <a:ext cx="1132288" cy="1289355"/>
          </a:xfrm>
          <a:custGeom>
            <a:avLst/>
            <a:gdLst/>
            <a:ahLst/>
            <a:cxnLst/>
            <a:rect l="l" t="t" r="r" b="b"/>
            <a:pathLst>
              <a:path w="1132288" h="1289355">
                <a:moveTo>
                  <a:pt x="0" y="0"/>
                </a:moveTo>
                <a:lnTo>
                  <a:pt x="1132288" y="0"/>
                </a:lnTo>
                <a:lnTo>
                  <a:pt x="1132288" y="1289354"/>
                </a:lnTo>
                <a:lnTo>
                  <a:pt x="0" y="12893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64637" y="8030355"/>
            <a:ext cx="1042560" cy="1042560"/>
          </a:xfrm>
          <a:custGeom>
            <a:avLst/>
            <a:gdLst/>
            <a:ahLst/>
            <a:cxnLst/>
            <a:rect l="l" t="t" r="r" b="b"/>
            <a:pathLst>
              <a:path w="1042560" h="1042560">
                <a:moveTo>
                  <a:pt x="0" y="0"/>
                </a:moveTo>
                <a:lnTo>
                  <a:pt x="1042560" y="0"/>
                </a:lnTo>
                <a:lnTo>
                  <a:pt x="1042560" y="1042560"/>
                </a:lnTo>
                <a:lnTo>
                  <a:pt x="0" y="10425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42975"/>
            <a:ext cx="9727171" cy="1357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20"/>
              </a:lnSpc>
            </a:pPr>
            <a:r>
              <a:rPr lang="en-US" sz="8400" spc="-84" dirty="0">
                <a:solidFill>
                  <a:srgbClr val="FFFFFF"/>
                </a:solidFill>
                <a:latin typeface="League Spartan Bold"/>
              </a:rPr>
              <a:t>Resources</a:t>
            </a:r>
          </a:p>
        </p:txBody>
      </p:sp>
      <p:sp>
        <p:nvSpPr>
          <p:cNvPr id="3" name="AutoShape 3"/>
          <p:cNvSpPr/>
          <p:nvPr/>
        </p:nvSpPr>
        <p:spPr>
          <a:xfrm>
            <a:off x="1028700" y="2300753"/>
            <a:ext cx="993471" cy="167340"/>
          </a:xfrm>
          <a:prstGeom prst="rect">
            <a:avLst/>
          </a:prstGeom>
          <a:solidFill>
            <a:srgbClr val="FCEA00"/>
          </a:solidFill>
        </p:spPr>
      </p:sp>
      <p:sp>
        <p:nvSpPr>
          <p:cNvPr id="4" name="TextBox 4"/>
          <p:cNvSpPr txBox="1"/>
          <p:nvPr/>
        </p:nvSpPr>
        <p:spPr>
          <a:xfrm>
            <a:off x="1028700" y="2958465"/>
            <a:ext cx="16230600" cy="426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4200"/>
              </a:lnSpc>
              <a:buFont typeface="Arial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Roboto Bold"/>
                <a:hlinkClick r:id="rId2" tooltip="https://github.com/rfordatascience/tidytuesda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TidyTuesday Project</a:t>
            </a:r>
            <a:r>
              <a:rPr lang="en-US" sz="2800" dirty="0">
                <a:solidFill>
                  <a:schemeClr val="bg1"/>
                </a:solidFill>
                <a:latin typeface="Roboto Bold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TidyTuesday is a weekly social data project. All are welcome to participate! </a:t>
            </a:r>
          </a:p>
          <a:p>
            <a:pPr marL="604521" lvl="1" indent="-302261">
              <a:lnSpc>
                <a:spcPts val="4200"/>
              </a:lnSpc>
              <a:buFont typeface="Arial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Roboto Bold"/>
                <a:hlinkClick r:id="rId3" tooltip="https://www.data-to-viz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From Data to Viz</a:t>
            </a:r>
            <a:r>
              <a:rPr lang="en-US" sz="2800" dirty="0">
                <a:solidFill>
                  <a:schemeClr val="bg1"/>
                </a:solidFill>
                <a:latin typeface="Roboto Bold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an excellent repository of chart types based on input data format which comes in the form of a decision tree leading to a set of potentially appropriate visualizations to represent the dataset.</a:t>
            </a:r>
          </a:p>
          <a:p>
            <a:pPr marL="604521" lvl="1" indent="-302261">
              <a:lnSpc>
                <a:spcPts val="4200"/>
              </a:lnSpc>
              <a:buFont typeface="Arial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Roboto Bold"/>
                <a:hlinkClick r:id="rId4" tooltip="https://www.cedricscherer.com/2019/08/05/a-ggplot2-tutorial-for-beautiful-plotting-in-r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ggplot2 Tutorial for Beautiful Plotting in R by Cedric Scherer</a:t>
            </a:r>
            <a:r>
              <a:rPr lang="en-US" sz="2800" dirty="0">
                <a:solidFill>
                  <a:schemeClr val="bg1"/>
                </a:solidFill>
                <a:latin typeface="Roboto Bold"/>
              </a:rPr>
              <a:t>: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An extensive tutorial containing a general introduction to </a:t>
            </a:r>
            <a:r>
              <a:rPr lang="en-US" sz="2800" dirty="0">
                <a:solidFill>
                  <a:schemeClr val="bg1"/>
                </a:solidFill>
                <a:latin typeface="Roboto Bold"/>
              </a:rPr>
              <a:t>ggplot2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 as well as many examples of how to modify a </a:t>
            </a:r>
            <a:r>
              <a:rPr lang="en-US" sz="2800" dirty="0" err="1">
                <a:solidFill>
                  <a:schemeClr val="bg1"/>
                </a:solidFill>
                <a:latin typeface="Roboto Bold"/>
              </a:rPr>
              <a:t>ggplot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, step by step.</a:t>
            </a:r>
          </a:p>
          <a:p>
            <a:pPr marL="604521" lvl="1" indent="-302261" algn="l">
              <a:lnSpc>
                <a:spcPts val="4200"/>
              </a:lnSpc>
              <a:buFont typeface="Arial"/>
              <a:buChar char="•"/>
            </a:pPr>
            <a:r>
              <a:rPr lang="en-US" sz="2800" u="sng" dirty="0">
                <a:solidFill>
                  <a:schemeClr val="bg1"/>
                </a:solidFill>
                <a:latin typeface="Roboto Bold"/>
                <a:hlinkClick r:id="rId5" tooltip="https://30daychartchallenge.or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#30DayChartChallenge</a:t>
            </a:r>
            <a:r>
              <a:rPr lang="en-US" sz="2800" dirty="0">
                <a:solidFill>
                  <a:schemeClr val="bg1"/>
                </a:solidFill>
                <a:latin typeface="Roboto Bold"/>
              </a:rPr>
              <a:t>: </a:t>
            </a:r>
            <a:r>
              <a:rPr lang="en-US" sz="2800" dirty="0">
                <a:solidFill>
                  <a:schemeClr val="bg1"/>
                </a:solidFill>
                <a:latin typeface="Roboto"/>
              </a:rPr>
              <a:t>A community-driven event with the goal to create a data visualization on a certain topic each day of April.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 rot="-10800000">
            <a:off x="1028700" y="8030427"/>
            <a:ext cx="1225283" cy="1225283"/>
            <a:chOff x="0" y="0"/>
            <a:chExt cx="2653030" cy="26530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3030" cy="2654300"/>
            </a:xfrm>
            <a:custGeom>
              <a:avLst/>
              <a:gdLst/>
              <a:ahLst/>
              <a:cxnLst/>
              <a:rect l="l" t="t" r="r" b="b"/>
              <a:pathLst>
                <a:path w="2653030" h="2654300">
                  <a:moveTo>
                    <a:pt x="0" y="1535430"/>
                  </a:moveTo>
                  <a:lnTo>
                    <a:pt x="0" y="1463040"/>
                  </a:lnTo>
                  <a:lnTo>
                    <a:pt x="1463040" y="0"/>
                  </a:lnTo>
                  <a:lnTo>
                    <a:pt x="1535430" y="0"/>
                  </a:lnTo>
                  <a:lnTo>
                    <a:pt x="0" y="1535430"/>
                  </a:lnTo>
                  <a:close/>
                  <a:moveTo>
                    <a:pt x="1681480" y="0"/>
                  </a:moveTo>
                  <a:lnTo>
                    <a:pt x="1609090" y="0"/>
                  </a:lnTo>
                  <a:lnTo>
                    <a:pt x="0" y="1607820"/>
                  </a:lnTo>
                  <a:lnTo>
                    <a:pt x="0" y="1680210"/>
                  </a:lnTo>
                  <a:lnTo>
                    <a:pt x="1681480" y="0"/>
                  </a:lnTo>
                  <a:close/>
                  <a:moveTo>
                    <a:pt x="1390650" y="0"/>
                  </a:moveTo>
                  <a:lnTo>
                    <a:pt x="1318260" y="0"/>
                  </a:lnTo>
                  <a:lnTo>
                    <a:pt x="0" y="1318260"/>
                  </a:lnTo>
                  <a:lnTo>
                    <a:pt x="0" y="1390650"/>
                  </a:lnTo>
                  <a:lnTo>
                    <a:pt x="1390650" y="0"/>
                  </a:lnTo>
                  <a:close/>
                  <a:moveTo>
                    <a:pt x="1245870" y="0"/>
                  </a:moveTo>
                  <a:lnTo>
                    <a:pt x="1173480" y="0"/>
                  </a:lnTo>
                  <a:lnTo>
                    <a:pt x="0" y="1173480"/>
                  </a:lnTo>
                  <a:lnTo>
                    <a:pt x="0" y="1245870"/>
                  </a:lnTo>
                  <a:lnTo>
                    <a:pt x="1245870" y="0"/>
                  </a:lnTo>
                  <a:close/>
                  <a:moveTo>
                    <a:pt x="1826260" y="0"/>
                  </a:moveTo>
                  <a:lnTo>
                    <a:pt x="1753870" y="0"/>
                  </a:lnTo>
                  <a:lnTo>
                    <a:pt x="0" y="1753870"/>
                  </a:lnTo>
                  <a:lnTo>
                    <a:pt x="0" y="1826260"/>
                  </a:lnTo>
                  <a:lnTo>
                    <a:pt x="1826260" y="0"/>
                  </a:lnTo>
                  <a:close/>
                  <a:moveTo>
                    <a:pt x="2260600" y="0"/>
                  </a:moveTo>
                  <a:lnTo>
                    <a:pt x="2188210" y="0"/>
                  </a:lnTo>
                  <a:lnTo>
                    <a:pt x="0" y="2188210"/>
                  </a:lnTo>
                  <a:lnTo>
                    <a:pt x="0" y="2260600"/>
                  </a:lnTo>
                  <a:lnTo>
                    <a:pt x="2260600" y="0"/>
                  </a:lnTo>
                  <a:close/>
                  <a:moveTo>
                    <a:pt x="2551430" y="0"/>
                  </a:moveTo>
                  <a:lnTo>
                    <a:pt x="2479040" y="0"/>
                  </a:lnTo>
                  <a:lnTo>
                    <a:pt x="0" y="2479040"/>
                  </a:lnTo>
                  <a:lnTo>
                    <a:pt x="0" y="2551430"/>
                  </a:lnTo>
                  <a:lnTo>
                    <a:pt x="2551430" y="0"/>
                  </a:lnTo>
                  <a:close/>
                  <a:moveTo>
                    <a:pt x="2405380" y="0"/>
                  </a:moveTo>
                  <a:lnTo>
                    <a:pt x="2332990" y="0"/>
                  </a:lnTo>
                  <a:lnTo>
                    <a:pt x="0" y="2332990"/>
                  </a:lnTo>
                  <a:lnTo>
                    <a:pt x="0" y="2405380"/>
                  </a:lnTo>
                  <a:lnTo>
                    <a:pt x="2405380" y="0"/>
                  </a:lnTo>
                  <a:close/>
                  <a:moveTo>
                    <a:pt x="2115820" y="0"/>
                  </a:moveTo>
                  <a:lnTo>
                    <a:pt x="2043430" y="0"/>
                  </a:lnTo>
                  <a:lnTo>
                    <a:pt x="0" y="2043430"/>
                  </a:lnTo>
                  <a:lnTo>
                    <a:pt x="0" y="2115820"/>
                  </a:lnTo>
                  <a:lnTo>
                    <a:pt x="2115820" y="0"/>
                  </a:lnTo>
                  <a:close/>
                  <a:moveTo>
                    <a:pt x="375920" y="0"/>
                  </a:moveTo>
                  <a:lnTo>
                    <a:pt x="303530" y="0"/>
                  </a:lnTo>
                  <a:lnTo>
                    <a:pt x="0" y="303530"/>
                  </a:lnTo>
                  <a:lnTo>
                    <a:pt x="0" y="375920"/>
                  </a:lnTo>
                  <a:lnTo>
                    <a:pt x="375920" y="0"/>
                  </a:lnTo>
                  <a:close/>
                  <a:moveTo>
                    <a:pt x="1101090" y="0"/>
                  </a:moveTo>
                  <a:lnTo>
                    <a:pt x="1028700" y="0"/>
                  </a:lnTo>
                  <a:lnTo>
                    <a:pt x="0" y="1028700"/>
                  </a:lnTo>
                  <a:lnTo>
                    <a:pt x="0" y="1101090"/>
                  </a:lnTo>
                  <a:lnTo>
                    <a:pt x="1101090" y="0"/>
                  </a:lnTo>
                  <a:close/>
                  <a:moveTo>
                    <a:pt x="2653030" y="0"/>
                  </a:moveTo>
                  <a:lnTo>
                    <a:pt x="2623820" y="0"/>
                  </a:lnTo>
                  <a:lnTo>
                    <a:pt x="0" y="2623820"/>
                  </a:lnTo>
                  <a:lnTo>
                    <a:pt x="0" y="2653030"/>
                  </a:lnTo>
                  <a:lnTo>
                    <a:pt x="43180" y="2653030"/>
                  </a:lnTo>
                  <a:lnTo>
                    <a:pt x="2653030" y="43180"/>
                  </a:lnTo>
                  <a:lnTo>
                    <a:pt x="2653030" y="0"/>
                  </a:lnTo>
                  <a:close/>
                  <a:moveTo>
                    <a:pt x="520700" y="0"/>
                  </a:moveTo>
                  <a:lnTo>
                    <a:pt x="448310" y="0"/>
                  </a:lnTo>
                  <a:lnTo>
                    <a:pt x="0" y="448310"/>
                  </a:lnTo>
                  <a:lnTo>
                    <a:pt x="0" y="520700"/>
                  </a:lnTo>
                  <a:lnTo>
                    <a:pt x="520700" y="0"/>
                  </a:lnTo>
                  <a:close/>
                  <a:moveTo>
                    <a:pt x="85090" y="0"/>
                  </a:moveTo>
                  <a:lnTo>
                    <a:pt x="12700" y="0"/>
                  </a:lnTo>
                  <a:lnTo>
                    <a:pt x="0" y="12700"/>
                  </a:lnTo>
                  <a:lnTo>
                    <a:pt x="0" y="85090"/>
                  </a:lnTo>
                  <a:lnTo>
                    <a:pt x="85090" y="0"/>
                  </a:lnTo>
                  <a:close/>
                  <a:moveTo>
                    <a:pt x="231140" y="0"/>
                  </a:moveTo>
                  <a:lnTo>
                    <a:pt x="158750" y="0"/>
                  </a:lnTo>
                  <a:lnTo>
                    <a:pt x="0" y="157480"/>
                  </a:lnTo>
                  <a:lnTo>
                    <a:pt x="0" y="229870"/>
                  </a:lnTo>
                  <a:lnTo>
                    <a:pt x="231140" y="0"/>
                  </a:lnTo>
                  <a:close/>
                  <a:moveTo>
                    <a:pt x="0" y="956310"/>
                  </a:moveTo>
                  <a:lnTo>
                    <a:pt x="956310" y="0"/>
                  </a:lnTo>
                  <a:lnTo>
                    <a:pt x="883920" y="0"/>
                  </a:lnTo>
                  <a:lnTo>
                    <a:pt x="0" y="882650"/>
                  </a:lnTo>
                  <a:lnTo>
                    <a:pt x="0" y="956310"/>
                  </a:lnTo>
                  <a:close/>
                  <a:moveTo>
                    <a:pt x="665480" y="0"/>
                  </a:moveTo>
                  <a:lnTo>
                    <a:pt x="593090" y="0"/>
                  </a:lnTo>
                  <a:lnTo>
                    <a:pt x="0" y="593090"/>
                  </a:lnTo>
                  <a:lnTo>
                    <a:pt x="0" y="665480"/>
                  </a:lnTo>
                  <a:lnTo>
                    <a:pt x="665480" y="0"/>
                  </a:lnTo>
                  <a:close/>
                  <a:moveTo>
                    <a:pt x="810260" y="0"/>
                  </a:moveTo>
                  <a:lnTo>
                    <a:pt x="737870" y="0"/>
                  </a:lnTo>
                  <a:lnTo>
                    <a:pt x="0" y="737870"/>
                  </a:lnTo>
                  <a:lnTo>
                    <a:pt x="0" y="810260"/>
                  </a:lnTo>
                  <a:lnTo>
                    <a:pt x="810260" y="0"/>
                  </a:lnTo>
                  <a:close/>
                  <a:moveTo>
                    <a:pt x="1971040" y="0"/>
                  </a:moveTo>
                  <a:lnTo>
                    <a:pt x="1898650" y="0"/>
                  </a:lnTo>
                  <a:lnTo>
                    <a:pt x="0" y="1898650"/>
                  </a:lnTo>
                  <a:lnTo>
                    <a:pt x="0" y="1971040"/>
                  </a:lnTo>
                  <a:lnTo>
                    <a:pt x="1971040" y="0"/>
                  </a:lnTo>
                  <a:close/>
                  <a:moveTo>
                    <a:pt x="2653030" y="1783080"/>
                  </a:moveTo>
                  <a:lnTo>
                    <a:pt x="2653030" y="1710690"/>
                  </a:lnTo>
                  <a:lnTo>
                    <a:pt x="1710690" y="2653030"/>
                  </a:lnTo>
                  <a:lnTo>
                    <a:pt x="1783080" y="2653030"/>
                  </a:lnTo>
                  <a:lnTo>
                    <a:pt x="2653030" y="1783080"/>
                  </a:lnTo>
                  <a:close/>
                  <a:moveTo>
                    <a:pt x="2653030" y="1927860"/>
                  </a:moveTo>
                  <a:lnTo>
                    <a:pt x="2653030" y="1855470"/>
                  </a:lnTo>
                  <a:lnTo>
                    <a:pt x="1855470" y="2653030"/>
                  </a:lnTo>
                  <a:lnTo>
                    <a:pt x="1927860" y="2653030"/>
                  </a:lnTo>
                  <a:lnTo>
                    <a:pt x="2653030" y="1927860"/>
                  </a:lnTo>
                  <a:close/>
                  <a:moveTo>
                    <a:pt x="2653030" y="2072640"/>
                  </a:moveTo>
                  <a:lnTo>
                    <a:pt x="2653030" y="2000250"/>
                  </a:lnTo>
                  <a:lnTo>
                    <a:pt x="2000250" y="2653030"/>
                  </a:lnTo>
                  <a:lnTo>
                    <a:pt x="2072640" y="2653030"/>
                  </a:lnTo>
                  <a:lnTo>
                    <a:pt x="2653030" y="2072640"/>
                  </a:lnTo>
                  <a:close/>
                  <a:moveTo>
                    <a:pt x="2653030" y="1638300"/>
                  </a:moveTo>
                  <a:lnTo>
                    <a:pt x="2653030" y="1565910"/>
                  </a:lnTo>
                  <a:lnTo>
                    <a:pt x="1564640" y="2654300"/>
                  </a:lnTo>
                  <a:lnTo>
                    <a:pt x="1637030" y="2654300"/>
                  </a:lnTo>
                  <a:lnTo>
                    <a:pt x="2653030" y="1638300"/>
                  </a:lnTo>
                  <a:close/>
                  <a:moveTo>
                    <a:pt x="2217420" y="2653030"/>
                  </a:moveTo>
                  <a:lnTo>
                    <a:pt x="2653030" y="2217420"/>
                  </a:lnTo>
                  <a:lnTo>
                    <a:pt x="2653030" y="2145030"/>
                  </a:lnTo>
                  <a:lnTo>
                    <a:pt x="2145030" y="2653030"/>
                  </a:lnTo>
                  <a:lnTo>
                    <a:pt x="2217420" y="2653030"/>
                  </a:lnTo>
                  <a:close/>
                  <a:moveTo>
                    <a:pt x="2653030" y="2580640"/>
                  </a:moveTo>
                  <a:lnTo>
                    <a:pt x="2580640" y="2653030"/>
                  </a:lnTo>
                  <a:lnTo>
                    <a:pt x="2653030" y="2653030"/>
                  </a:lnTo>
                  <a:lnTo>
                    <a:pt x="2653030" y="2580640"/>
                  </a:lnTo>
                  <a:close/>
                  <a:moveTo>
                    <a:pt x="2653030" y="2508250"/>
                  </a:moveTo>
                  <a:lnTo>
                    <a:pt x="2653030" y="2435860"/>
                  </a:lnTo>
                  <a:lnTo>
                    <a:pt x="2435860" y="2653030"/>
                  </a:lnTo>
                  <a:lnTo>
                    <a:pt x="2508250" y="2653030"/>
                  </a:lnTo>
                  <a:lnTo>
                    <a:pt x="2653030" y="2508250"/>
                  </a:lnTo>
                  <a:close/>
                  <a:moveTo>
                    <a:pt x="2653030" y="2363470"/>
                  </a:moveTo>
                  <a:lnTo>
                    <a:pt x="2653030" y="2291080"/>
                  </a:lnTo>
                  <a:lnTo>
                    <a:pt x="2291080" y="2653030"/>
                  </a:lnTo>
                  <a:lnTo>
                    <a:pt x="2363470" y="2653030"/>
                  </a:lnTo>
                  <a:lnTo>
                    <a:pt x="2653030" y="2363470"/>
                  </a:lnTo>
                  <a:close/>
                  <a:moveTo>
                    <a:pt x="2653030" y="1492250"/>
                  </a:moveTo>
                  <a:lnTo>
                    <a:pt x="2653030" y="1419860"/>
                  </a:lnTo>
                  <a:lnTo>
                    <a:pt x="1419860" y="2653030"/>
                  </a:lnTo>
                  <a:lnTo>
                    <a:pt x="1492250" y="2653030"/>
                  </a:lnTo>
                  <a:lnTo>
                    <a:pt x="2653030" y="1492250"/>
                  </a:lnTo>
                  <a:close/>
                  <a:moveTo>
                    <a:pt x="2653030" y="187960"/>
                  </a:moveTo>
                  <a:lnTo>
                    <a:pt x="2653030" y="115570"/>
                  </a:lnTo>
                  <a:lnTo>
                    <a:pt x="115570" y="2653030"/>
                  </a:lnTo>
                  <a:lnTo>
                    <a:pt x="187960" y="2653030"/>
                  </a:lnTo>
                  <a:lnTo>
                    <a:pt x="2653030" y="187960"/>
                  </a:lnTo>
                  <a:close/>
                  <a:moveTo>
                    <a:pt x="2653030" y="622300"/>
                  </a:moveTo>
                  <a:lnTo>
                    <a:pt x="2653030" y="549910"/>
                  </a:lnTo>
                  <a:lnTo>
                    <a:pt x="549910" y="2653030"/>
                  </a:lnTo>
                  <a:lnTo>
                    <a:pt x="622300" y="2653030"/>
                  </a:lnTo>
                  <a:lnTo>
                    <a:pt x="2653030" y="622300"/>
                  </a:lnTo>
                  <a:close/>
                  <a:moveTo>
                    <a:pt x="2653030" y="477520"/>
                  </a:moveTo>
                  <a:lnTo>
                    <a:pt x="2653030" y="405130"/>
                  </a:lnTo>
                  <a:lnTo>
                    <a:pt x="405130" y="2653030"/>
                  </a:lnTo>
                  <a:lnTo>
                    <a:pt x="477520" y="2653030"/>
                  </a:lnTo>
                  <a:lnTo>
                    <a:pt x="2653030" y="477520"/>
                  </a:lnTo>
                  <a:close/>
                  <a:moveTo>
                    <a:pt x="2653030" y="1347470"/>
                  </a:moveTo>
                  <a:lnTo>
                    <a:pt x="2653030" y="1275080"/>
                  </a:lnTo>
                  <a:lnTo>
                    <a:pt x="1275080" y="2653030"/>
                  </a:lnTo>
                  <a:lnTo>
                    <a:pt x="1347470" y="2653030"/>
                  </a:lnTo>
                  <a:lnTo>
                    <a:pt x="2653030" y="1347470"/>
                  </a:lnTo>
                  <a:close/>
                  <a:moveTo>
                    <a:pt x="2653030" y="767080"/>
                  </a:moveTo>
                  <a:lnTo>
                    <a:pt x="2653030" y="694690"/>
                  </a:lnTo>
                  <a:lnTo>
                    <a:pt x="694690" y="2653030"/>
                  </a:lnTo>
                  <a:lnTo>
                    <a:pt x="767080" y="2653030"/>
                  </a:lnTo>
                  <a:lnTo>
                    <a:pt x="2653030" y="767080"/>
                  </a:lnTo>
                  <a:close/>
                  <a:moveTo>
                    <a:pt x="2653030" y="332740"/>
                  </a:moveTo>
                  <a:lnTo>
                    <a:pt x="2653030" y="260350"/>
                  </a:lnTo>
                  <a:lnTo>
                    <a:pt x="260350" y="2653030"/>
                  </a:lnTo>
                  <a:lnTo>
                    <a:pt x="332740" y="2653030"/>
                  </a:lnTo>
                  <a:lnTo>
                    <a:pt x="2653030" y="332740"/>
                  </a:lnTo>
                  <a:close/>
                  <a:moveTo>
                    <a:pt x="2653030" y="1202690"/>
                  </a:moveTo>
                  <a:lnTo>
                    <a:pt x="2653030" y="1130300"/>
                  </a:lnTo>
                  <a:lnTo>
                    <a:pt x="1130300" y="2653030"/>
                  </a:lnTo>
                  <a:lnTo>
                    <a:pt x="1202690" y="2653030"/>
                  </a:lnTo>
                  <a:lnTo>
                    <a:pt x="2653030" y="1202690"/>
                  </a:lnTo>
                  <a:close/>
                  <a:moveTo>
                    <a:pt x="2653030" y="913130"/>
                  </a:moveTo>
                  <a:lnTo>
                    <a:pt x="2653030" y="840740"/>
                  </a:lnTo>
                  <a:lnTo>
                    <a:pt x="840740" y="2653030"/>
                  </a:lnTo>
                  <a:lnTo>
                    <a:pt x="913130" y="2653030"/>
                  </a:lnTo>
                  <a:lnTo>
                    <a:pt x="2653030" y="913130"/>
                  </a:lnTo>
                  <a:close/>
                  <a:moveTo>
                    <a:pt x="2653030" y="1057910"/>
                  </a:moveTo>
                  <a:lnTo>
                    <a:pt x="2653030" y="985520"/>
                  </a:lnTo>
                  <a:lnTo>
                    <a:pt x="985520" y="2653030"/>
                  </a:lnTo>
                  <a:lnTo>
                    <a:pt x="1057910" y="2653030"/>
                  </a:lnTo>
                  <a:lnTo>
                    <a:pt x="2653030" y="1057910"/>
                  </a:lnTo>
                  <a:close/>
                </a:path>
              </a:pathLst>
            </a:custGeom>
            <a:solidFill>
              <a:srgbClr val="FCEA00"/>
            </a:solidFill>
          </p:spPr>
        </p:sp>
      </p:grpSp>
      <p:sp>
        <p:nvSpPr>
          <p:cNvPr id="7" name="AutoShape 7"/>
          <p:cNvSpPr/>
          <p:nvPr/>
        </p:nvSpPr>
        <p:spPr>
          <a:xfrm rot="-10800000">
            <a:off x="3977745" y="8035607"/>
            <a:ext cx="1225283" cy="1220103"/>
          </a:xfrm>
          <a:prstGeom prst="rect">
            <a:avLst/>
          </a:prstGeom>
          <a:solidFill>
            <a:srgbClr val="FCEA00"/>
          </a:solidFill>
        </p:spPr>
      </p:sp>
      <p:grpSp>
        <p:nvGrpSpPr>
          <p:cNvPr id="8" name="Group 8"/>
          <p:cNvGrpSpPr>
            <a:grpSpLocks noChangeAspect="1"/>
          </p:cNvGrpSpPr>
          <p:nvPr/>
        </p:nvGrpSpPr>
        <p:grpSpPr>
          <a:xfrm rot="-10800000">
            <a:off x="2503222" y="8033017"/>
            <a:ext cx="1225283" cy="1225283"/>
            <a:chOff x="0" y="0"/>
            <a:chExt cx="1708150" cy="17081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l="l" t="t" r="r" b="b"/>
              <a:pathLst>
                <a:path w="1708150" h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20659" y="1704317"/>
            <a:ext cx="7223341" cy="6878367"/>
          </a:xfrm>
          <a:custGeom>
            <a:avLst/>
            <a:gdLst/>
            <a:ahLst/>
            <a:cxnLst/>
            <a:rect l="l" t="t" r="r" b="b"/>
            <a:pathLst>
              <a:path w="7223341" h="6878367">
                <a:moveTo>
                  <a:pt x="0" y="0"/>
                </a:moveTo>
                <a:lnTo>
                  <a:pt x="7223341" y="0"/>
                </a:lnTo>
                <a:lnTo>
                  <a:pt x="7223341" y="6878366"/>
                </a:lnTo>
                <a:lnTo>
                  <a:pt x="0" y="68783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035959" y="4556092"/>
            <a:ext cx="7223341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CEA00"/>
                </a:solidFill>
                <a:latin typeface="Roboto Bold Italics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13370" y="4563428"/>
            <a:ext cx="11861260" cy="1102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0"/>
              </a:lnSpc>
            </a:pPr>
            <a:r>
              <a:rPr lang="en-US" sz="6900" spc="-69">
                <a:solidFill>
                  <a:srgbClr val="FFFFFF"/>
                </a:solidFill>
                <a:latin typeface="League Spartan Bold"/>
              </a:rPr>
              <a:t>Why visualisation?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1028700"/>
            <a:ext cx="7949141" cy="25216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AutoShape 3"/>
          <p:cNvSpPr/>
          <p:nvPr/>
        </p:nvSpPr>
        <p:spPr>
          <a:xfrm>
            <a:off x="9310159" y="1028700"/>
            <a:ext cx="7949141" cy="25216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4" name="TextBox 4"/>
          <p:cNvSpPr txBox="1"/>
          <p:nvPr/>
        </p:nvSpPr>
        <p:spPr>
          <a:xfrm>
            <a:off x="1647295" y="1970122"/>
            <a:ext cx="6711952" cy="60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 spc="-36">
                <a:solidFill>
                  <a:srgbClr val="014F8E"/>
                </a:solidFill>
                <a:latin typeface="League Spartan Bold"/>
              </a:rPr>
              <a:t>Enhanced comprehension</a:t>
            </a:r>
          </a:p>
        </p:txBody>
      </p:sp>
      <p:sp>
        <p:nvSpPr>
          <p:cNvPr id="5" name="AutoShape 5"/>
          <p:cNvSpPr/>
          <p:nvPr/>
        </p:nvSpPr>
        <p:spPr>
          <a:xfrm>
            <a:off x="1028700" y="3882673"/>
            <a:ext cx="7949141" cy="25216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6" name="AutoShape 6"/>
          <p:cNvSpPr/>
          <p:nvPr/>
        </p:nvSpPr>
        <p:spPr>
          <a:xfrm>
            <a:off x="9310159" y="3882673"/>
            <a:ext cx="7949141" cy="25216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7" name="AutoShape 7"/>
          <p:cNvSpPr/>
          <p:nvPr/>
        </p:nvSpPr>
        <p:spPr>
          <a:xfrm>
            <a:off x="1028700" y="6736645"/>
            <a:ext cx="7949141" cy="25216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8" name="AutoShape 8"/>
          <p:cNvSpPr/>
          <p:nvPr/>
        </p:nvSpPr>
        <p:spPr>
          <a:xfrm>
            <a:off x="9310159" y="6736645"/>
            <a:ext cx="7949141" cy="2521655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9" name="TextBox 9"/>
          <p:cNvSpPr txBox="1"/>
          <p:nvPr/>
        </p:nvSpPr>
        <p:spPr>
          <a:xfrm>
            <a:off x="1580312" y="4519295"/>
            <a:ext cx="6711952" cy="121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 spc="-36">
                <a:solidFill>
                  <a:srgbClr val="014F8E"/>
                </a:solidFill>
                <a:latin typeface="League Spartan Bold"/>
              </a:rPr>
              <a:t>Uncover patterns and trends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7295" y="7678067"/>
            <a:ext cx="6711952" cy="60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 spc="-36">
                <a:solidFill>
                  <a:srgbClr val="014F8E"/>
                </a:solidFill>
                <a:latin typeface="League Spartan Bold"/>
              </a:rPr>
              <a:t>Effective communication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928754" y="1665322"/>
            <a:ext cx="6711952" cy="1210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 spc="-36">
                <a:solidFill>
                  <a:srgbClr val="014F8E"/>
                </a:solidFill>
                <a:latin typeface="League Spartan Bold"/>
              </a:rPr>
              <a:t>Detect anomalies and outliers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995736" y="4824095"/>
            <a:ext cx="6711952" cy="60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 spc="-36">
                <a:solidFill>
                  <a:srgbClr val="014F8E"/>
                </a:solidFill>
                <a:latin typeface="League Spartan Bold"/>
              </a:rPr>
              <a:t>Improved decision-making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995736" y="7678067"/>
            <a:ext cx="6711952" cy="600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9"/>
              </a:lnSpc>
            </a:pPr>
            <a:r>
              <a:rPr lang="en-US" sz="3699" spc="-36">
                <a:solidFill>
                  <a:srgbClr val="014F8E"/>
                </a:solidFill>
                <a:latin typeface="League Spartan Bold"/>
              </a:rPr>
              <a:t>Support storytelling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4F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213370" y="3996690"/>
            <a:ext cx="11861260" cy="2236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70"/>
              </a:lnSpc>
            </a:pPr>
            <a:r>
              <a:rPr lang="en-US" sz="6900" spc="-69">
                <a:solidFill>
                  <a:srgbClr val="FFFFFF"/>
                </a:solidFill>
                <a:latin typeface="League Spartan Bold"/>
              </a:rPr>
              <a:t>Four pillars of good visual storytelling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073181" cy="8229600"/>
          </a:xfrm>
          <a:custGeom>
            <a:avLst/>
            <a:gdLst/>
            <a:ahLst/>
            <a:cxnLst/>
            <a:rect l="l" t="t" r="r" b="b"/>
            <a:pathLst>
              <a:path w="6073181" h="8229600">
                <a:moveTo>
                  <a:pt x="0" y="0"/>
                </a:moveTo>
                <a:lnTo>
                  <a:pt x="6073181" y="0"/>
                </a:lnTo>
                <a:lnTo>
                  <a:pt x="607318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197600" y="5454541"/>
            <a:ext cx="2614191" cy="790793"/>
          </a:xfrm>
          <a:custGeom>
            <a:avLst/>
            <a:gdLst/>
            <a:ahLst/>
            <a:cxnLst/>
            <a:rect l="l" t="t" r="r" b="b"/>
            <a:pathLst>
              <a:path w="2614191" h="790793">
                <a:moveTo>
                  <a:pt x="0" y="0"/>
                </a:moveTo>
                <a:lnTo>
                  <a:pt x="2614191" y="0"/>
                </a:lnTo>
                <a:lnTo>
                  <a:pt x="2614191" y="790793"/>
                </a:lnTo>
                <a:lnTo>
                  <a:pt x="0" y="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97308" y="5645259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PURPOSE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095551" y="2244979"/>
            <a:ext cx="5163749" cy="571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74" lvl="1" indent="-345437">
              <a:lnSpc>
                <a:spcPts val="4543"/>
              </a:lnSpc>
              <a:buFont typeface="Arial"/>
              <a:buChar char="•"/>
            </a:pPr>
            <a:r>
              <a:rPr lang="en-US" sz="3199">
                <a:solidFill>
                  <a:srgbClr val="014F8E"/>
                </a:solidFill>
                <a:latin typeface="Roboto"/>
              </a:rPr>
              <a:t>Why am I creating this visualization?</a:t>
            </a:r>
          </a:p>
          <a:p>
            <a:pPr marL="690874" lvl="1" indent="-345437">
              <a:lnSpc>
                <a:spcPts val="4543"/>
              </a:lnSpc>
              <a:buFont typeface="Arial"/>
              <a:buChar char="•"/>
            </a:pPr>
            <a:r>
              <a:rPr lang="en-US" sz="3199">
                <a:solidFill>
                  <a:srgbClr val="014F8E"/>
                </a:solidFill>
                <a:latin typeface="Roboto"/>
              </a:rPr>
              <a:t>Who is it for?</a:t>
            </a:r>
          </a:p>
          <a:p>
            <a:pPr marL="690874" lvl="1" indent="-345437">
              <a:lnSpc>
                <a:spcPts val="4543"/>
              </a:lnSpc>
              <a:buFont typeface="Arial"/>
              <a:buChar char="•"/>
            </a:pPr>
            <a:r>
              <a:rPr lang="en-US" sz="3199">
                <a:solidFill>
                  <a:srgbClr val="014F8E"/>
                </a:solidFill>
                <a:latin typeface="Roboto"/>
              </a:rPr>
              <a:t>What do they need to understand?</a:t>
            </a:r>
          </a:p>
          <a:p>
            <a:pPr marL="690874" lvl="1" indent="-345437">
              <a:lnSpc>
                <a:spcPts val="4543"/>
              </a:lnSpc>
              <a:buFont typeface="Arial"/>
              <a:buChar char="•"/>
            </a:pPr>
            <a:r>
              <a:rPr lang="en-US" sz="3199">
                <a:solidFill>
                  <a:srgbClr val="014F8E"/>
                </a:solidFill>
                <a:latin typeface="Roboto"/>
              </a:rPr>
              <a:t>What actions do I need to enable?</a:t>
            </a:r>
          </a:p>
          <a:p>
            <a:pPr marL="690874" lvl="1" indent="-345437" algn="l">
              <a:lnSpc>
                <a:spcPts val="4543"/>
              </a:lnSpc>
              <a:buFont typeface="Arial"/>
              <a:buChar char="•"/>
            </a:pPr>
            <a:r>
              <a:rPr lang="en-US" sz="3199">
                <a:solidFill>
                  <a:srgbClr val="014F8E"/>
                </a:solidFill>
                <a:latin typeface="Roboto"/>
              </a:rPr>
              <a:t>What is the most important take-away message?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073181" cy="8229600"/>
          </a:xfrm>
          <a:custGeom>
            <a:avLst/>
            <a:gdLst/>
            <a:ahLst/>
            <a:cxnLst/>
            <a:rect l="l" t="t" r="r" b="b"/>
            <a:pathLst>
              <a:path w="6073181" h="8229600">
                <a:moveTo>
                  <a:pt x="0" y="0"/>
                </a:moveTo>
                <a:lnTo>
                  <a:pt x="6073181" y="0"/>
                </a:lnTo>
                <a:lnTo>
                  <a:pt x="607318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97308" y="5645259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PURPOSE</a:t>
            </a:r>
          </a:p>
        </p:txBody>
      </p:sp>
      <p:sp>
        <p:nvSpPr>
          <p:cNvPr id="4" name="Freeform 4"/>
          <p:cNvSpPr/>
          <p:nvPr/>
        </p:nvSpPr>
        <p:spPr>
          <a:xfrm>
            <a:off x="6197600" y="4184541"/>
            <a:ext cx="2614191" cy="790793"/>
          </a:xfrm>
          <a:custGeom>
            <a:avLst/>
            <a:gdLst/>
            <a:ahLst/>
            <a:cxnLst/>
            <a:rect l="l" t="t" r="r" b="b"/>
            <a:pathLst>
              <a:path w="2614191" h="790793">
                <a:moveTo>
                  <a:pt x="0" y="0"/>
                </a:moveTo>
                <a:lnTo>
                  <a:pt x="2614191" y="0"/>
                </a:lnTo>
                <a:lnTo>
                  <a:pt x="2614191" y="790793"/>
                </a:lnTo>
                <a:lnTo>
                  <a:pt x="0" y="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97308" y="4375259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675092" y="3387979"/>
            <a:ext cx="3998337" cy="3425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44"/>
              </a:lnSpc>
            </a:pPr>
            <a:r>
              <a:rPr lang="en-US" sz="3200">
                <a:solidFill>
                  <a:srgbClr val="014F8E"/>
                </a:solidFill>
                <a:latin typeface="Roboto"/>
              </a:rPr>
              <a:t>• Informed by purpose!</a:t>
            </a:r>
          </a:p>
          <a:p>
            <a:pPr>
              <a:lnSpc>
                <a:spcPts val="4544"/>
              </a:lnSpc>
            </a:pPr>
            <a:r>
              <a:rPr lang="en-US" sz="3200">
                <a:solidFill>
                  <a:srgbClr val="014F8E"/>
                </a:solidFill>
                <a:latin typeface="Roboto"/>
              </a:rPr>
              <a:t>What data matters?</a:t>
            </a:r>
          </a:p>
          <a:p>
            <a:pPr marL="0" lvl="0" indent="0" algn="l">
              <a:lnSpc>
                <a:spcPts val="4544"/>
              </a:lnSpc>
              <a:spcBef>
                <a:spcPct val="0"/>
              </a:spcBef>
            </a:pPr>
            <a:r>
              <a:rPr lang="en-US" sz="3200">
                <a:solidFill>
                  <a:srgbClr val="014F8E"/>
                </a:solidFill>
                <a:latin typeface="Roboto"/>
              </a:rPr>
              <a:t>• What's excluded is as important as what's included.</a:t>
            </a:r>
          </a:p>
        </p:txBody>
      </p:sp>
      <p:sp>
        <p:nvSpPr>
          <p:cNvPr id="7" name="Freeform 7"/>
          <p:cNvSpPr/>
          <p:nvPr/>
        </p:nvSpPr>
        <p:spPr>
          <a:xfrm>
            <a:off x="6197600" y="5454541"/>
            <a:ext cx="2614191" cy="790793"/>
          </a:xfrm>
          <a:custGeom>
            <a:avLst/>
            <a:gdLst/>
            <a:ahLst/>
            <a:cxnLst/>
            <a:rect l="l" t="t" r="r" b="b"/>
            <a:pathLst>
              <a:path w="2614191" h="790793">
                <a:moveTo>
                  <a:pt x="0" y="0"/>
                </a:moveTo>
                <a:lnTo>
                  <a:pt x="2614191" y="0"/>
                </a:lnTo>
                <a:lnTo>
                  <a:pt x="2614191" y="790793"/>
                </a:lnTo>
                <a:lnTo>
                  <a:pt x="0" y="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6073181" cy="8229600"/>
          </a:xfrm>
          <a:custGeom>
            <a:avLst/>
            <a:gdLst/>
            <a:ahLst/>
            <a:cxnLst/>
            <a:rect l="l" t="t" r="r" b="b"/>
            <a:pathLst>
              <a:path w="6073181" h="8229600">
                <a:moveTo>
                  <a:pt x="0" y="0"/>
                </a:moveTo>
                <a:lnTo>
                  <a:pt x="6073181" y="0"/>
                </a:lnTo>
                <a:lnTo>
                  <a:pt x="607318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797308" y="5645259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PURPOSE</a:t>
            </a:r>
          </a:p>
        </p:txBody>
      </p:sp>
      <p:sp>
        <p:nvSpPr>
          <p:cNvPr id="4" name="Freeform 4"/>
          <p:cNvSpPr/>
          <p:nvPr/>
        </p:nvSpPr>
        <p:spPr>
          <a:xfrm>
            <a:off x="6197600" y="4184541"/>
            <a:ext cx="2614191" cy="790793"/>
          </a:xfrm>
          <a:custGeom>
            <a:avLst/>
            <a:gdLst/>
            <a:ahLst/>
            <a:cxnLst/>
            <a:rect l="l" t="t" r="r" b="b"/>
            <a:pathLst>
              <a:path w="2614191" h="790793">
                <a:moveTo>
                  <a:pt x="0" y="0"/>
                </a:moveTo>
                <a:lnTo>
                  <a:pt x="2614191" y="0"/>
                </a:lnTo>
                <a:lnTo>
                  <a:pt x="2614191" y="790793"/>
                </a:lnTo>
                <a:lnTo>
                  <a:pt x="0" y="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797308" y="4375259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CONTENT</a:t>
            </a:r>
          </a:p>
        </p:txBody>
      </p:sp>
      <p:sp>
        <p:nvSpPr>
          <p:cNvPr id="6" name="Freeform 6"/>
          <p:cNvSpPr/>
          <p:nvPr/>
        </p:nvSpPr>
        <p:spPr>
          <a:xfrm>
            <a:off x="6019800" y="3222298"/>
            <a:ext cx="2614191" cy="790793"/>
          </a:xfrm>
          <a:custGeom>
            <a:avLst/>
            <a:gdLst/>
            <a:ahLst/>
            <a:cxnLst/>
            <a:rect l="l" t="t" r="r" b="b"/>
            <a:pathLst>
              <a:path w="2614191" h="790793">
                <a:moveTo>
                  <a:pt x="0" y="0"/>
                </a:moveTo>
                <a:lnTo>
                  <a:pt x="2614191" y="0"/>
                </a:lnTo>
                <a:lnTo>
                  <a:pt x="2614191" y="790793"/>
                </a:lnTo>
                <a:lnTo>
                  <a:pt x="0" y="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7797308" y="3413016"/>
            <a:ext cx="4877784" cy="600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799"/>
              </a:lnSpc>
            </a:pPr>
            <a:r>
              <a:rPr lang="en-US" sz="3999">
                <a:solidFill>
                  <a:srgbClr val="014F8E"/>
                </a:solidFill>
                <a:latin typeface="League Spartan Bold"/>
              </a:rPr>
              <a:t>STRUCTURE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28234" y="1791063"/>
            <a:ext cx="4469596" cy="6282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544"/>
              </a:lnSpc>
              <a:buFont typeface="Arial"/>
              <a:buChar char="•"/>
            </a:pPr>
            <a:r>
              <a:rPr lang="en-US" sz="3200">
                <a:solidFill>
                  <a:srgbClr val="014F8E"/>
                </a:solidFill>
                <a:latin typeface="Roboto"/>
              </a:rPr>
              <a:t>Bars for comparison</a:t>
            </a:r>
          </a:p>
          <a:p>
            <a:pPr marL="690881" lvl="1" indent="-345440">
              <a:lnSpc>
                <a:spcPts val="4544"/>
              </a:lnSpc>
              <a:buFont typeface="Arial"/>
              <a:buChar char="•"/>
            </a:pPr>
            <a:r>
              <a:rPr lang="en-US" sz="3200">
                <a:solidFill>
                  <a:srgbClr val="014F8E"/>
                </a:solidFill>
                <a:latin typeface="Roboto"/>
              </a:rPr>
              <a:t>Line charts for time, continuity</a:t>
            </a:r>
          </a:p>
          <a:p>
            <a:pPr marL="690881" lvl="1" indent="-345440">
              <a:lnSpc>
                <a:spcPts val="4544"/>
              </a:lnSpc>
              <a:buFont typeface="Arial"/>
              <a:buChar char="•"/>
            </a:pPr>
            <a:r>
              <a:rPr lang="en-US" sz="3200">
                <a:solidFill>
                  <a:srgbClr val="014F8E"/>
                </a:solidFill>
                <a:latin typeface="Roboto"/>
              </a:rPr>
              <a:t>Stacked bar charts, pie charts for composition </a:t>
            </a:r>
          </a:p>
          <a:p>
            <a:pPr marL="690881" lvl="1" indent="-345440">
              <a:lnSpc>
                <a:spcPts val="4544"/>
              </a:lnSpc>
              <a:buFont typeface="Arial"/>
              <a:buChar char="•"/>
            </a:pPr>
            <a:r>
              <a:rPr lang="en-US" sz="3200">
                <a:solidFill>
                  <a:srgbClr val="014F8E"/>
                </a:solidFill>
                <a:latin typeface="Roboto"/>
              </a:rPr>
              <a:t>Scatter plots for correlation</a:t>
            </a:r>
          </a:p>
          <a:p>
            <a:pPr marL="690881" lvl="1" indent="-345440" algn="l">
              <a:lnSpc>
                <a:spcPts val="4544"/>
              </a:lnSpc>
              <a:buFont typeface="Arial"/>
              <a:buChar char="•"/>
            </a:pPr>
            <a:r>
              <a:rPr lang="en-US" sz="3200">
                <a:solidFill>
                  <a:srgbClr val="014F8E"/>
                </a:solidFill>
                <a:latin typeface="Roboto"/>
              </a:rPr>
              <a:t>Heatmaps for</a:t>
            </a:r>
            <a:r>
              <a:rPr lang="en-US" sz="3200">
                <a:solidFill>
                  <a:srgbClr val="014F8E"/>
                </a:solidFill>
                <a:latin typeface="Roboto Medium"/>
              </a:rPr>
              <a:t> volume of locations/events</a:t>
            </a:r>
          </a:p>
        </p:txBody>
      </p:sp>
      <p:sp>
        <p:nvSpPr>
          <p:cNvPr id="9" name="Freeform 9"/>
          <p:cNvSpPr/>
          <p:nvPr/>
        </p:nvSpPr>
        <p:spPr>
          <a:xfrm>
            <a:off x="6197600" y="5454541"/>
            <a:ext cx="2614191" cy="790793"/>
          </a:xfrm>
          <a:custGeom>
            <a:avLst/>
            <a:gdLst/>
            <a:ahLst/>
            <a:cxnLst/>
            <a:rect l="l" t="t" r="r" b="b"/>
            <a:pathLst>
              <a:path w="2614191" h="790793">
                <a:moveTo>
                  <a:pt x="0" y="0"/>
                </a:moveTo>
                <a:lnTo>
                  <a:pt x="2614191" y="0"/>
                </a:lnTo>
                <a:lnTo>
                  <a:pt x="2614191" y="790793"/>
                </a:lnTo>
                <a:lnTo>
                  <a:pt x="0" y="790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1091</Words>
  <Application>Microsoft Macintosh PowerPoint</Application>
  <PresentationFormat>Custom</PresentationFormat>
  <Paragraphs>123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Roboto Bold Italics</vt:lpstr>
      <vt:lpstr>League Spartan Bold</vt:lpstr>
      <vt:lpstr>Roboto Bold</vt:lpstr>
      <vt:lpstr>Arial</vt:lpstr>
      <vt:lpstr>League Spartan</vt:lpstr>
      <vt:lpstr>Roboto</vt:lpstr>
      <vt:lpstr>Roboto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Better Visualisations to Elevate Your Data Insights</dc:title>
  <cp:lastModifiedBy>Mansi Aggarwal</cp:lastModifiedBy>
  <cp:revision>2</cp:revision>
  <dcterms:created xsi:type="dcterms:W3CDTF">2006-08-16T00:00:00Z</dcterms:created>
  <dcterms:modified xsi:type="dcterms:W3CDTF">2023-07-27T12:09:12Z</dcterms:modified>
  <dc:identifier>DAFnRm17mAs</dc:identifier>
</cp:coreProperties>
</file>